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0"/>
  </p:notesMasterIdLst>
  <p:handoutMasterIdLst>
    <p:handoutMasterId r:id="rId21"/>
  </p:handoutMasterIdLst>
  <p:sldIdLst>
    <p:sldId id="679" r:id="rId5"/>
    <p:sldId id="721" r:id="rId6"/>
    <p:sldId id="681" r:id="rId7"/>
    <p:sldId id="717" r:id="rId8"/>
    <p:sldId id="724" r:id="rId9"/>
    <p:sldId id="718" r:id="rId10"/>
    <p:sldId id="714" r:id="rId11"/>
    <p:sldId id="705" r:id="rId12"/>
    <p:sldId id="715" r:id="rId13"/>
    <p:sldId id="683" r:id="rId14"/>
    <p:sldId id="722" r:id="rId15"/>
    <p:sldId id="720" r:id="rId16"/>
    <p:sldId id="351" r:id="rId17"/>
    <p:sldId id="716" r:id="rId18"/>
    <p:sldId id="692" r:id="rId19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Williamson" initials="TW" lastIdx="8" clrIdx="0">
    <p:extLst>
      <p:ext uri="{19B8F6BF-5375-455C-9EA6-DF929625EA0E}">
        <p15:presenceInfo xmlns:p15="http://schemas.microsoft.com/office/powerpoint/2012/main" userId="S::tinawilliamson@englandathletics.org::98c65828-2c3c-4caa-ace7-bb7497aa10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CB1517"/>
    <a:srgbClr val="F0F0F1"/>
    <a:srgbClr val="FF9900"/>
    <a:srgbClr val="282727"/>
    <a:srgbClr val="878787"/>
    <a:srgbClr val="ADE03C"/>
    <a:srgbClr val="C8F034"/>
    <a:srgbClr val="FF33CC"/>
    <a:srgbClr val="F60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A0F16-3910-4926-91FC-E59168336BDE}" v="3" dt="2021-08-09T15:44:44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67685" autoAdjust="0"/>
  </p:normalViewPr>
  <p:slideViewPr>
    <p:cSldViewPr snapToGrid="0">
      <p:cViewPr varScale="1">
        <p:scale>
          <a:sx n="45" d="100"/>
          <a:sy n="45" d="100"/>
        </p:scale>
        <p:origin x="170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Williamson" userId="98c65828-2c3c-4caa-ace7-bb7497aa101d" providerId="ADAL" clId="{2E6A0F16-3910-4926-91FC-E59168336BDE}"/>
    <pc:docChg chg="undo custSel modSld">
      <pc:chgData name="Tina Williamson" userId="98c65828-2c3c-4caa-ace7-bb7497aa101d" providerId="ADAL" clId="{2E6A0F16-3910-4926-91FC-E59168336BDE}" dt="2021-08-09T15:45:22.055" v="66" actId="2711"/>
      <pc:docMkLst>
        <pc:docMk/>
      </pc:docMkLst>
      <pc:sldChg chg="addSp delSp modSp mod modClrScheme chgLayout">
        <pc:chgData name="Tina Williamson" userId="98c65828-2c3c-4caa-ace7-bb7497aa101d" providerId="ADAL" clId="{2E6A0F16-3910-4926-91FC-E59168336BDE}" dt="2021-08-09T15:45:22.055" v="66" actId="2711"/>
        <pc:sldMkLst>
          <pc:docMk/>
          <pc:sldMk cId="2845909083" sldId="679"/>
        </pc:sldMkLst>
        <pc:spChg chg="add mod">
          <ac:chgData name="Tina Williamson" userId="98c65828-2c3c-4caa-ace7-bb7497aa101d" providerId="ADAL" clId="{2E6A0F16-3910-4926-91FC-E59168336BDE}" dt="2021-08-09T15:45:22.055" v="66" actId="2711"/>
          <ac:spMkLst>
            <pc:docMk/>
            <pc:sldMk cId="2845909083" sldId="679"/>
            <ac:spMk id="7" creationId="{3CDE1D82-1274-4EAE-973F-1DBCA73E1679}"/>
          </ac:spMkLst>
        </pc:spChg>
        <pc:spChg chg="add del mod">
          <ac:chgData name="Tina Williamson" userId="98c65828-2c3c-4caa-ace7-bb7497aa101d" providerId="ADAL" clId="{2E6A0F16-3910-4926-91FC-E59168336BDE}" dt="2021-08-09T15:34:08.883" v="12" actId="26606"/>
          <ac:spMkLst>
            <pc:docMk/>
            <pc:sldMk cId="2845909083" sldId="679"/>
            <ac:spMk id="9" creationId="{81510B11-7354-4A56-8D03-01025A7C1FC7}"/>
          </ac:spMkLst>
        </pc:spChg>
        <pc:picChg chg="del">
          <ac:chgData name="Tina Williamson" userId="98c65828-2c3c-4caa-ace7-bb7497aa101d" providerId="ADAL" clId="{2E6A0F16-3910-4926-91FC-E59168336BDE}" dt="2021-08-09T15:30:47.657" v="0" actId="478"/>
          <ac:picMkLst>
            <pc:docMk/>
            <pc:sldMk cId="2845909083" sldId="679"/>
            <ac:picMk id="3" creationId="{DC5093BE-4D08-4707-9BBC-FDD6CF256A79}"/>
          </ac:picMkLst>
        </pc:picChg>
        <pc:picChg chg="add mod">
          <ac:chgData name="Tina Williamson" userId="98c65828-2c3c-4caa-ace7-bb7497aa101d" providerId="ADAL" clId="{2E6A0F16-3910-4926-91FC-E59168336BDE}" dt="2021-08-09T15:34:08.884" v="13" actId="26606"/>
          <ac:picMkLst>
            <pc:docMk/>
            <pc:sldMk cId="2845909083" sldId="679"/>
            <ac:picMk id="4" creationId="{46CFF209-4798-42B8-A791-871E04D533F6}"/>
          </ac:picMkLst>
        </pc:picChg>
        <pc:picChg chg="add mod">
          <ac:chgData name="Tina Williamson" userId="98c65828-2c3c-4caa-ace7-bb7497aa101d" providerId="ADAL" clId="{2E6A0F16-3910-4926-91FC-E59168336BDE}" dt="2021-08-09T15:35:26.703" v="17" actId="1076"/>
          <ac:picMkLst>
            <pc:docMk/>
            <pc:sldMk cId="2845909083" sldId="679"/>
            <ac:picMk id="6" creationId="{9E8632D9-7B46-45FB-8188-1EA2F1056D31}"/>
          </ac:picMkLst>
        </pc:picChg>
      </pc:sldChg>
      <pc:sldChg chg="modSp mod">
        <pc:chgData name="Tina Williamson" userId="98c65828-2c3c-4caa-ace7-bb7497aa101d" providerId="ADAL" clId="{2E6A0F16-3910-4926-91FC-E59168336BDE}" dt="2021-08-09T15:41:32.874" v="50" actId="255"/>
        <pc:sldMkLst>
          <pc:docMk/>
          <pc:sldMk cId="3520138311" sldId="681"/>
        </pc:sldMkLst>
        <pc:spChg chg="mod">
          <ac:chgData name="Tina Williamson" userId="98c65828-2c3c-4caa-ace7-bb7497aa101d" providerId="ADAL" clId="{2E6A0F16-3910-4926-91FC-E59168336BDE}" dt="2021-08-09T15:41:32.874" v="50" actId="255"/>
          <ac:spMkLst>
            <pc:docMk/>
            <pc:sldMk cId="3520138311" sldId="681"/>
            <ac:spMk id="4" creationId="{D40CD1C8-4F6E-40C3-B6D5-E6307BB2E652}"/>
          </ac:spMkLst>
        </pc:spChg>
      </pc:sldChg>
      <pc:sldChg chg="modSp mod">
        <pc:chgData name="Tina Williamson" userId="98c65828-2c3c-4caa-ace7-bb7497aa101d" providerId="ADAL" clId="{2E6A0F16-3910-4926-91FC-E59168336BDE}" dt="2021-08-09T15:44:18.873" v="63" actId="255"/>
        <pc:sldMkLst>
          <pc:docMk/>
          <pc:sldMk cId="2594922074" sldId="683"/>
        </pc:sldMkLst>
        <pc:spChg chg="mod">
          <ac:chgData name="Tina Williamson" userId="98c65828-2c3c-4caa-ace7-bb7497aa101d" providerId="ADAL" clId="{2E6A0F16-3910-4926-91FC-E59168336BDE}" dt="2021-08-09T15:44:18.873" v="63" actId="255"/>
          <ac:spMkLst>
            <pc:docMk/>
            <pc:sldMk cId="2594922074" sldId="683"/>
            <ac:spMk id="4" creationId="{2EBD53FD-13B1-414E-869C-61255B25B2FD}"/>
          </ac:spMkLst>
        </pc:spChg>
      </pc:sldChg>
      <pc:sldChg chg="modSp mod">
        <pc:chgData name="Tina Williamson" userId="98c65828-2c3c-4caa-ace7-bb7497aa101d" providerId="ADAL" clId="{2E6A0F16-3910-4926-91FC-E59168336BDE}" dt="2021-08-09T15:44:07.783" v="62" actId="14100"/>
        <pc:sldMkLst>
          <pc:docMk/>
          <pc:sldMk cId="3318339921" sldId="705"/>
        </pc:sldMkLst>
        <pc:spChg chg="mod">
          <ac:chgData name="Tina Williamson" userId="98c65828-2c3c-4caa-ace7-bb7497aa101d" providerId="ADAL" clId="{2E6A0F16-3910-4926-91FC-E59168336BDE}" dt="2021-08-09T15:44:07.783" v="62" actId="14100"/>
          <ac:spMkLst>
            <pc:docMk/>
            <pc:sldMk cId="3318339921" sldId="705"/>
            <ac:spMk id="4" creationId="{2EBD53FD-13B1-414E-869C-61255B25B2FD}"/>
          </ac:spMkLst>
        </pc:spChg>
      </pc:sldChg>
      <pc:sldChg chg="delSp modSp mod">
        <pc:chgData name="Tina Williamson" userId="98c65828-2c3c-4caa-ace7-bb7497aa101d" providerId="ADAL" clId="{2E6A0F16-3910-4926-91FC-E59168336BDE}" dt="2021-08-09T15:42:54.209" v="57" actId="478"/>
        <pc:sldMkLst>
          <pc:docMk/>
          <pc:sldMk cId="1081589896" sldId="714"/>
        </pc:sldMkLst>
        <pc:spChg chg="mod">
          <ac:chgData name="Tina Williamson" userId="98c65828-2c3c-4caa-ace7-bb7497aa101d" providerId="ADAL" clId="{2E6A0F16-3910-4926-91FC-E59168336BDE}" dt="2021-08-09T15:42:42.491" v="56" actId="20577"/>
          <ac:spMkLst>
            <pc:docMk/>
            <pc:sldMk cId="1081589896" sldId="714"/>
            <ac:spMk id="2" creationId="{8D0BC877-B24E-4B60-804B-D6940CE42338}"/>
          </ac:spMkLst>
        </pc:spChg>
        <pc:spChg chg="del">
          <ac:chgData name="Tina Williamson" userId="98c65828-2c3c-4caa-ace7-bb7497aa101d" providerId="ADAL" clId="{2E6A0F16-3910-4926-91FC-E59168336BDE}" dt="2021-08-09T15:42:54.209" v="57" actId="478"/>
          <ac:spMkLst>
            <pc:docMk/>
            <pc:sldMk cId="1081589896" sldId="714"/>
            <ac:spMk id="4" creationId="{2EBD53FD-13B1-414E-869C-61255B25B2FD}"/>
          </ac:spMkLst>
        </pc:spChg>
      </pc:sldChg>
      <pc:sldChg chg="delSp modSp mod">
        <pc:chgData name="Tina Williamson" userId="98c65828-2c3c-4caa-ace7-bb7497aa101d" providerId="ADAL" clId="{2E6A0F16-3910-4926-91FC-E59168336BDE}" dt="2021-08-09T15:43:03.871" v="58" actId="478"/>
        <pc:sldMkLst>
          <pc:docMk/>
          <pc:sldMk cId="928599184" sldId="717"/>
        </pc:sldMkLst>
        <pc:spChg chg="mod">
          <ac:chgData name="Tina Williamson" userId="98c65828-2c3c-4caa-ace7-bb7497aa101d" providerId="ADAL" clId="{2E6A0F16-3910-4926-91FC-E59168336BDE}" dt="2021-08-09T15:42:01.666" v="51" actId="2711"/>
          <ac:spMkLst>
            <pc:docMk/>
            <pc:sldMk cId="928599184" sldId="717"/>
            <ac:spMk id="2" creationId="{8D0BC877-B24E-4B60-804B-D6940CE42338}"/>
          </ac:spMkLst>
        </pc:spChg>
        <pc:spChg chg="del">
          <ac:chgData name="Tina Williamson" userId="98c65828-2c3c-4caa-ace7-bb7497aa101d" providerId="ADAL" clId="{2E6A0F16-3910-4926-91FC-E59168336BDE}" dt="2021-08-09T15:43:03.871" v="58" actId="478"/>
          <ac:spMkLst>
            <pc:docMk/>
            <pc:sldMk cId="928599184" sldId="717"/>
            <ac:spMk id="4" creationId="{2EBD53FD-13B1-414E-869C-61255B25B2FD}"/>
          </ac:spMkLst>
        </pc:spChg>
      </pc:sldChg>
      <pc:sldChg chg="delSp mod">
        <pc:chgData name="Tina Williamson" userId="98c65828-2c3c-4caa-ace7-bb7497aa101d" providerId="ADAL" clId="{2E6A0F16-3910-4926-91FC-E59168336BDE}" dt="2021-08-09T15:43:30.650" v="60" actId="478"/>
        <pc:sldMkLst>
          <pc:docMk/>
          <pc:sldMk cId="2769629674" sldId="718"/>
        </pc:sldMkLst>
        <pc:spChg chg="del">
          <ac:chgData name="Tina Williamson" userId="98c65828-2c3c-4caa-ace7-bb7497aa101d" providerId="ADAL" clId="{2E6A0F16-3910-4926-91FC-E59168336BDE}" dt="2021-08-09T15:43:30.650" v="60" actId="478"/>
          <ac:spMkLst>
            <pc:docMk/>
            <pc:sldMk cId="2769629674" sldId="718"/>
            <ac:spMk id="4" creationId="{2EBD53FD-13B1-414E-869C-61255B25B2FD}"/>
          </ac:spMkLst>
        </pc:spChg>
      </pc:sldChg>
      <pc:sldChg chg="modSp mod">
        <pc:chgData name="Tina Williamson" userId="98c65828-2c3c-4caa-ace7-bb7497aa101d" providerId="ADAL" clId="{2E6A0F16-3910-4926-91FC-E59168336BDE}" dt="2021-08-09T15:44:44.145" v="65" actId="2711"/>
        <pc:sldMkLst>
          <pc:docMk/>
          <pc:sldMk cId="265832541" sldId="722"/>
        </pc:sldMkLst>
        <pc:spChg chg="mod">
          <ac:chgData name="Tina Williamson" userId="98c65828-2c3c-4caa-ace7-bb7497aa101d" providerId="ADAL" clId="{2E6A0F16-3910-4926-91FC-E59168336BDE}" dt="2021-08-09T15:44:44.145" v="65" actId="2711"/>
          <ac:spMkLst>
            <pc:docMk/>
            <pc:sldMk cId="265832541" sldId="722"/>
            <ac:spMk id="2" creationId="{8D0BC877-B24E-4B60-804B-D6940CE42338}"/>
          </ac:spMkLst>
        </pc:spChg>
        <pc:spChg chg="mod">
          <ac:chgData name="Tina Williamson" userId="98c65828-2c3c-4caa-ace7-bb7497aa101d" providerId="ADAL" clId="{2E6A0F16-3910-4926-91FC-E59168336BDE}" dt="2021-08-09T15:44:36.010" v="64" actId="255"/>
          <ac:spMkLst>
            <pc:docMk/>
            <pc:sldMk cId="265832541" sldId="722"/>
            <ac:spMk id="4" creationId="{2EBD53FD-13B1-414E-869C-61255B25B2FD}"/>
          </ac:spMkLst>
        </pc:spChg>
      </pc:sldChg>
      <pc:sldChg chg="delSp modSp mod">
        <pc:chgData name="Tina Williamson" userId="98c65828-2c3c-4caa-ace7-bb7497aa101d" providerId="ADAL" clId="{2E6A0F16-3910-4926-91FC-E59168336BDE}" dt="2021-08-09T15:43:18.341" v="59" actId="478"/>
        <pc:sldMkLst>
          <pc:docMk/>
          <pc:sldMk cId="2302105282" sldId="724"/>
        </pc:sldMkLst>
        <pc:spChg chg="mod">
          <ac:chgData name="Tina Williamson" userId="98c65828-2c3c-4caa-ace7-bb7497aa101d" providerId="ADAL" clId="{2E6A0F16-3910-4926-91FC-E59168336BDE}" dt="2021-08-09T15:42:16.015" v="52" actId="2711"/>
          <ac:spMkLst>
            <pc:docMk/>
            <pc:sldMk cId="2302105282" sldId="724"/>
            <ac:spMk id="2" creationId="{D158E76E-F167-4E9C-A8EF-0DD97FFFD264}"/>
          </ac:spMkLst>
        </pc:spChg>
        <pc:spChg chg="del">
          <ac:chgData name="Tina Williamson" userId="98c65828-2c3c-4caa-ace7-bb7497aa101d" providerId="ADAL" clId="{2E6A0F16-3910-4926-91FC-E59168336BDE}" dt="2021-08-09T15:43:18.341" v="59" actId="478"/>
          <ac:spMkLst>
            <pc:docMk/>
            <pc:sldMk cId="2302105282" sldId="724"/>
            <ac:spMk id="3" creationId="{F20B0115-EA3B-4351-A28C-D1A4AF594C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50C3CA4-5AC0-4701-A1FC-027C36E013CA}" type="datetimeFigureOut">
              <a:rPr lang="en-GB" smtClean="0"/>
              <a:t>09/08/2021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2C094D26-BCBD-4CF9-A550-417D1D56C2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77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A615CC8-58C8-4C02-B7DF-0110C1AEC59F}" type="datetimeFigureOut">
              <a:rPr lang="en-GB" smtClean="0"/>
              <a:t>09/08/2021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5925BF3-6794-46FB-B2DC-161667863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2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72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comments box, shout out what you think this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59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Write in comments box, shout out what you think this 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21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Safe Recruitment – DBS, LIRF, inductions </a:t>
            </a:r>
          </a:p>
          <a:p>
            <a:r>
              <a:rPr lang="en-GB" dirty="0"/>
              <a:t>Welfare officers – point of contact (training) </a:t>
            </a:r>
          </a:p>
          <a:p>
            <a:r>
              <a:rPr lang="en-GB" dirty="0"/>
              <a:t>My Concern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2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comments box, shout out what you think this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adopting codes of conduct for your groups</a:t>
            </a:r>
          </a:p>
          <a:p>
            <a:r>
              <a:rPr lang="en-GB" dirty="0"/>
              <a:t>Leaders training and codes of conduct </a:t>
            </a:r>
          </a:p>
          <a:p>
            <a:endParaRPr lang="en-GB" dirty="0"/>
          </a:p>
          <a:p>
            <a:r>
              <a:rPr lang="en-GB" dirty="0"/>
              <a:t>Under 16’s – officers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5BF3-6794-46FB-B2DC-161667863B9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7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https://thecpsu.org.uk/</a:t>
            </a:r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https://www.uka.org.uk/governance/safeguarding_2021/</a:t>
            </a:r>
            <a:endParaRPr lang="en-GB" dirty="0">
              <a:cs typeface="Calibri"/>
            </a:endParaRPr>
          </a:p>
          <a:p>
            <a:r>
              <a:rPr lang="en-GB" dirty="0"/>
              <a:t>https://www.anncrafttrust.org/</a:t>
            </a:r>
          </a:p>
          <a:p>
            <a:r>
              <a:rPr lang="en-GB" dirty="0">
                <a:cs typeface="Calibri"/>
              </a:rPr>
              <a:t>https://www.mind.org.uk/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06C8D-9ACC-E841-8BF8-A16380D3B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2130"/>
          <a:stretch/>
        </p:blipFill>
        <p:spPr>
          <a:xfrm>
            <a:off x="0" y="-1"/>
            <a:ext cx="9144000" cy="6866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3"/>
          <a:stretch/>
        </p:blipFill>
        <p:spPr>
          <a:xfrm>
            <a:off x="2982035" y="6123831"/>
            <a:ext cx="3179931" cy="7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bg>
      <p:bgPr>
        <a:solidFill>
          <a:srgbClr val="009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3406" y="2668919"/>
            <a:ext cx="4300504" cy="1451063"/>
          </a:xfrm>
          <a:prstGeom prst="rect">
            <a:avLst/>
          </a:prstGeom>
        </p:spPr>
        <p:txBody>
          <a:bodyPr/>
          <a:lstStyle>
            <a:lvl1pPr>
              <a:defRPr sz="4276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section 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0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ent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CB1517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48" y="6262028"/>
            <a:ext cx="2085677" cy="54740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8515" y="1471793"/>
            <a:ext cx="7886971" cy="472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96" y="319579"/>
            <a:ext cx="1172865" cy="882443"/>
          </a:xfrm>
          <a:prstGeom prst="rect">
            <a:avLst/>
          </a:prstGeom>
        </p:spPr>
        <p:txBody>
          <a:bodyPr/>
          <a:lstStyle>
            <a:lvl1pPr>
              <a:defRPr sz="1197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ent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CB1517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8515" y="1471793"/>
            <a:ext cx="7886971" cy="472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8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0096D6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8515" y="1455960"/>
            <a:ext cx="7886971" cy="472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345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35297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26248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17200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08152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1" r="6568" b="23550"/>
          <a:stretch/>
        </p:blipFill>
        <p:spPr>
          <a:xfrm>
            <a:off x="6948264" y="6353999"/>
            <a:ext cx="2119717" cy="39171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0096D6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8515" y="1455960"/>
            <a:ext cx="7886971" cy="472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4345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35297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26248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17200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08152" indent="-244345">
              <a:buClr>
                <a:srgbClr val="0096D6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9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E84E0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515" y="1455958"/>
            <a:ext cx="7886971" cy="4721138"/>
          </a:xfrm>
          <a:prstGeom prst="rect">
            <a:avLst/>
          </a:prstGeom>
        </p:spPr>
        <p:txBody>
          <a:bodyPr/>
          <a:lstStyle>
            <a:lvl1pPr marL="244345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35297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26248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17200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08152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84" y="6400225"/>
            <a:ext cx="1694628" cy="27228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1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ol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E84E0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515" y="1455958"/>
            <a:ext cx="7886971" cy="4721138"/>
          </a:xfrm>
          <a:prstGeom prst="rect">
            <a:avLst/>
          </a:prstGeom>
        </p:spPr>
        <p:txBody>
          <a:bodyPr/>
          <a:lstStyle>
            <a:lvl1pPr marL="244345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35297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26248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17200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08152" indent="-244345">
              <a:buClr>
                <a:srgbClr val="E84E0F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Holder 6"/>
          <p:cNvSpPr txBox="1">
            <a:spLocks/>
          </p:cNvSpPr>
          <p:nvPr userDrawn="1"/>
        </p:nvSpPr>
        <p:spPr>
          <a:xfrm>
            <a:off x="7698553" y="319579"/>
            <a:ext cx="1147715" cy="1578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Quicksand" panose="02000503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 </a:t>
            </a:r>
            <a:fld id="{B6F15528-21DE-4FAA-801E-634DDDAF4B2B}" type="slidenum">
              <a:rPr sz="1026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sz="102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96" y="319579"/>
            <a:ext cx="1172865" cy="882443"/>
          </a:xfrm>
          <a:prstGeom prst="rect">
            <a:avLst/>
          </a:prstGeom>
        </p:spPr>
        <p:txBody>
          <a:bodyPr/>
          <a:lstStyle>
            <a:lvl1pPr>
              <a:defRPr sz="1197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05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s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11A63C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515" y="1455958"/>
            <a:ext cx="7886971" cy="4721138"/>
          </a:xfrm>
          <a:prstGeom prst="rect">
            <a:avLst/>
          </a:prstGeom>
        </p:spPr>
        <p:txBody>
          <a:bodyPr/>
          <a:lstStyle>
            <a:lvl1pPr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96" y="319579"/>
            <a:ext cx="1172865" cy="882443"/>
          </a:xfrm>
          <a:prstGeom prst="rect">
            <a:avLst/>
          </a:prstGeom>
        </p:spPr>
        <p:txBody>
          <a:bodyPr/>
          <a:lstStyle>
            <a:lvl1pPr>
              <a:defRPr sz="1197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3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ent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CB1517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4" y="6262028"/>
            <a:ext cx="1986051" cy="5474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515" y="1482073"/>
            <a:ext cx="3878326" cy="4695023"/>
          </a:xfrm>
          <a:prstGeom prst="rect">
            <a:avLst/>
          </a:prstGeom>
        </p:spPr>
        <p:txBody>
          <a:bodyPr/>
          <a:lstStyle>
            <a:lvl1pPr marL="293214" indent="-293214">
              <a:buClr>
                <a:srgbClr val="CB1517"/>
              </a:buClr>
              <a:buFont typeface="+mj-lt"/>
              <a:buAutoNum type="arabicPeriod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84166" indent="-293214">
              <a:buClr>
                <a:srgbClr val="CB1517"/>
              </a:buClr>
              <a:buFont typeface="+mj-lt"/>
              <a:buAutoNum type="arabicPeriod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75117" indent="-293214">
              <a:buClr>
                <a:srgbClr val="CB1517"/>
              </a:buClr>
              <a:buFont typeface="+mj-lt"/>
              <a:buAutoNum type="arabicPeriod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66069" indent="-293214">
              <a:buClr>
                <a:srgbClr val="CB1517"/>
              </a:buClr>
              <a:buFont typeface="+mj-lt"/>
              <a:buAutoNum type="arabicPeriod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57021" indent="-293214">
              <a:buClr>
                <a:srgbClr val="CB1517"/>
              </a:buClr>
              <a:buFont typeface="+mj-lt"/>
              <a:buAutoNum type="arabicPeriod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482073"/>
            <a:ext cx="3878327" cy="4695023"/>
          </a:xfrm>
          <a:prstGeom prst="rect">
            <a:avLst/>
          </a:prstGeom>
        </p:spPr>
        <p:txBody>
          <a:bodyPr/>
          <a:lstStyle>
            <a:lvl1pPr marL="244345" indent="-244345">
              <a:buClr>
                <a:srgbClr val="CB1517"/>
              </a:buClr>
              <a:buFont typeface="Arial" panose="020B0604020202020204" pitchFamily="34" charset="0"/>
              <a:buChar char="•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635297" indent="-244345">
              <a:buClr>
                <a:srgbClr val="CB1517"/>
              </a:buClr>
              <a:buFont typeface="Arial" panose="020B0604020202020204" pitchFamily="34" charset="0"/>
              <a:buChar char="•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1026248" indent="-244345">
              <a:buClr>
                <a:srgbClr val="CB1517"/>
              </a:buClr>
              <a:buFont typeface="Arial" panose="020B0604020202020204" pitchFamily="34" charset="0"/>
              <a:buChar char="•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417200" indent="-244345">
              <a:buClr>
                <a:srgbClr val="CB1517"/>
              </a:buClr>
              <a:buFont typeface="Arial" panose="020B0604020202020204" pitchFamily="34" charset="0"/>
              <a:buChar char="•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08152" indent="-244345">
              <a:buClr>
                <a:srgbClr val="CB1517"/>
              </a:buClr>
              <a:buFont typeface="Arial" panose="020B0604020202020204" pitchFamily="34" charset="0"/>
              <a:buChar char="•"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9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en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CB1517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74" y="6262028"/>
            <a:ext cx="1986051" cy="547408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4246205" y="1563348"/>
            <a:ext cx="4270639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3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51" y="1563348"/>
            <a:ext cx="3453435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96" y="319579"/>
            <a:ext cx="1172865" cy="882443"/>
          </a:xfrm>
          <a:prstGeom prst="rect">
            <a:avLst/>
          </a:prstGeom>
        </p:spPr>
        <p:txBody>
          <a:bodyPr/>
          <a:lstStyle>
            <a:lvl1pPr>
              <a:defRPr sz="1197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rgbClr val="CB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847"/>
            <a:ext cx="6858000" cy="2386768"/>
          </a:xfrm>
          <a:prstGeom prst="rect">
            <a:avLst/>
          </a:prstGeom>
        </p:spPr>
        <p:txBody>
          <a:bodyPr anchor="b"/>
          <a:lstStyle>
            <a:lvl1pPr algn="ctr">
              <a:defRPr sz="5131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89081"/>
            <a:ext cx="6858000" cy="106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94">
                <a:solidFill>
                  <a:schemeClr val="bg1"/>
                </a:solidFill>
                <a:latin typeface="Quicksand" panose="02000503000000000000" pitchFamily="2" charset="0"/>
              </a:defRPr>
            </a:lvl1pPr>
            <a:lvl2pPr marL="390952" indent="0" algn="ctr">
              <a:buNone/>
              <a:defRPr sz="1710"/>
            </a:lvl2pPr>
            <a:lvl3pPr marL="781903" indent="0" algn="ctr">
              <a:buNone/>
              <a:defRPr sz="1539"/>
            </a:lvl3pPr>
            <a:lvl4pPr marL="1172855" indent="0" algn="ctr">
              <a:buNone/>
              <a:defRPr sz="1368"/>
            </a:lvl4pPr>
            <a:lvl5pPr marL="1563807" indent="0" algn="ctr">
              <a:buNone/>
              <a:defRPr sz="1368"/>
            </a:lvl5pPr>
            <a:lvl6pPr marL="1954759" indent="0" algn="ctr">
              <a:buNone/>
              <a:defRPr sz="1368"/>
            </a:lvl6pPr>
            <a:lvl7pPr marL="2345710" indent="0" algn="ctr">
              <a:buNone/>
              <a:defRPr sz="1368"/>
            </a:lvl7pPr>
            <a:lvl8pPr marL="2736662" indent="0" algn="ctr">
              <a:buNone/>
              <a:defRPr sz="1368"/>
            </a:lvl8pPr>
            <a:lvl9pPr marL="3127614" indent="0" algn="ctr">
              <a:buNone/>
              <a:defRPr sz="1368"/>
            </a:lvl9pPr>
          </a:lstStyle>
          <a:p>
            <a:r>
              <a:rPr lang="en-US"/>
              <a:t>Click to add presenter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12703" y="5571045"/>
            <a:ext cx="3323116" cy="483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51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tes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11A63C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4246205" y="1563348"/>
            <a:ext cx="4270639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51" y="1563348"/>
            <a:ext cx="3453435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25" y="6431033"/>
            <a:ext cx="1737410" cy="279159"/>
          </a:xfrm>
          <a:prstGeom prst="rect">
            <a:avLst/>
          </a:prstGeom>
        </p:spPr>
      </p:pic>
      <p:sp>
        <p:nvSpPr>
          <p:cNvPr id="16" name="Holder 6"/>
          <p:cNvSpPr txBox="1">
            <a:spLocks/>
          </p:cNvSpPr>
          <p:nvPr userDrawn="1"/>
        </p:nvSpPr>
        <p:spPr>
          <a:xfrm>
            <a:off x="7698553" y="319579"/>
            <a:ext cx="1147715" cy="1578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Quicksand" panose="02000503000000000000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 </a:t>
            </a:r>
            <a:fld id="{B6F15528-21DE-4FAA-801E-634DDDAF4B2B}" type="slidenum">
              <a:rPr sz="1026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sz="102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1496" y="319579"/>
            <a:ext cx="1172865" cy="882443"/>
          </a:xfrm>
          <a:prstGeom prst="rect">
            <a:avLst/>
          </a:prstGeom>
        </p:spPr>
        <p:txBody>
          <a:bodyPr/>
          <a:lstStyle>
            <a:lvl1pPr>
              <a:defRPr sz="1197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Edit section 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2914" cy="65643"/>
          </a:xfrm>
          <a:custGeom>
            <a:avLst/>
            <a:gdLst/>
            <a:ahLst/>
            <a:cxnLst/>
            <a:rect l="l" t="t" r="r" b="b"/>
            <a:pathLst>
              <a:path w="10692130" h="72390">
                <a:moveTo>
                  <a:pt x="0" y="72008"/>
                </a:moveTo>
                <a:lnTo>
                  <a:pt x="10692003" y="72008"/>
                </a:lnTo>
                <a:lnTo>
                  <a:pt x="10692003" y="0"/>
                </a:lnTo>
                <a:lnTo>
                  <a:pt x="0" y="0"/>
                </a:lnTo>
                <a:lnTo>
                  <a:pt x="0" y="72008"/>
                </a:lnTo>
                <a:close/>
              </a:path>
            </a:pathLst>
          </a:custGeom>
          <a:solidFill>
            <a:srgbClr val="0096D6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4246205" y="1563348"/>
            <a:ext cx="4270639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51" y="1563348"/>
            <a:ext cx="3453435" cy="449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9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95952" y="319580"/>
            <a:ext cx="4952096" cy="882443"/>
          </a:xfrm>
          <a:prstGeom prst="rect">
            <a:avLst/>
          </a:prstGeom>
        </p:spPr>
        <p:txBody>
          <a:bodyPr/>
          <a:lstStyle>
            <a:lvl1pPr algn="ctr">
              <a:defRPr sz="2736">
                <a:solidFill>
                  <a:schemeClr val="tx1">
                    <a:lumMod val="75000"/>
                    <a:lumOff val="25000"/>
                  </a:schemeClr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title Click to edit title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66" y="6400224"/>
            <a:ext cx="1824946" cy="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5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section divider">
    <p:bg>
      <p:bgPr>
        <a:solidFill>
          <a:srgbClr val="CB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/>
          <p:cNvSpPr txBox="1">
            <a:spLocks/>
          </p:cNvSpPr>
          <p:nvPr userDrawn="1"/>
        </p:nvSpPr>
        <p:spPr>
          <a:xfrm>
            <a:off x="857929" y="948310"/>
            <a:ext cx="2932162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860" defTabSz="781903">
              <a:lnSpc>
                <a:spcPts val="4724"/>
              </a:lnSpc>
            </a:pPr>
            <a:r>
              <a:rPr lang="en-GB" sz="4276" kern="0" spc="-304" dirty="0">
                <a:latin typeface="RunTogether"/>
                <a:cs typeface="RunTogether"/>
              </a:rPr>
              <a:t>Contact us.</a:t>
            </a:r>
            <a:endParaRPr lang="en-GB" sz="4276" kern="0" spc="-304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599337"/>
            <a:ext cx="3388276" cy="362621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Contact details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51" y="5985635"/>
            <a:ext cx="1433501" cy="519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34" y="5977911"/>
            <a:ext cx="2739208" cy="75499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897796" y="6192930"/>
            <a:ext cx="0" cy="3622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440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9045-DBF7-4B4C-A055-78AEA9F7EFA2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9690-97C7-F044-8D69-32D240D737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Orange Title Slide">
    <p:bg>
      <p:bgPr>
        <a:solidFill>
          <a:srgbClr val="E84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847"/>
            <a:ext cx="6858000" cy="2386768"/>
          </a:xfrm>
          <a:prstGeom prst="rect">
            <a:avLst/>
          </a:prstGeom>
        </p:spPr>
        <p:txBody>
          <a:bodyPr anchor="b"/>
          <a:lstStyle>
            <a:lvl1pPr algn="ctr">
              <a:defRPr sz="5131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89081"/>
            <a:ext cx="6858000" cy="106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94">
                <a:solidFill>
                  <a:schemeClr val="bg1"/>
                </a:solidFill>
                <a:latin typeface="Quicksand" panose="02000503000000000000" pitchFamily="2" charset="0"/>
              </a:defRPr>
            </a:lvl1pPr>
            <a:lvl2pPr marL="390952" indent="0" algn="ctr">
              <a:buNone/>
              <a:defRPr sz="1710"/>
            </a:lvl2pPr>
            <a:lvl3pPr marL="781903" indent="0" algn="ctr">
              <a:buNone/>
              <a:defRPr sz="1539"/>
            </a:lvl3pPr>
            <a:lvl4pPr marL="1172855" indent="0" algn="ctr">
              <a:buNone/>
              <a:defRPr sz="1368"/>
            </a:lvl4pPr>
            <a:lvl5pPr marL="1563807" indent="0" algn="ctr">
              <a:buNone/>
              <a:defRPr sz="1368"/>
            </a:lvl5pPr>
            <a:lvl6pPr marL="1954759" indent="0" algn="ctr">
              <a:buNone/>
              <a:defRPr sz="1368"/>
            </a:lvl6pPr>
            <a:lvl7pPr marL="2345710" indent="0" algn="ctr">
              <a:buNone/>
              <a:defRPr sz="1368"/>
            </a:lvl7pPr>
            <a:lvl8pPr marL="2736662" indent="0" algn="ctr">
              <a:buNone/>
              <a:defRPr sz="1368"/>
            </a:lvl8pPr>
            <a:lvl9pPr marL="3127614" indent="0" algn="ctr">
              <a:buNone/>
              <a:defRPr sz="1368"/>
            </a:lvl9pPr>
          </a:lstStyle>
          <a:p>
            <a:r>
              <a:rPr lang="en-US"/>
              <a:t>Click to add presenter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12703" y="5571045"/>
            <a:ext cx="3323116" cy="483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2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een Title Slide">
    <p:bg>
      <p:bgPr>
        <a:solidFill>
          <a:srgbClr val="11A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847"/>
            <a:ext cx="6858000" cy="2386768"/>
          </a:xfrm>
          <a:prstGeom prst="rect">
            <a:avLst/>
          </a:prstGeom>
        </p:spPr>
        <p:txBody>
          <a:bodyPr anchor="b"/>
          <a:lstStyle>
            <a:lvl1pPr algn="ctr">
              <a:defRPr sz="5131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89081"/>
            <a:ext cx="6858000" cy="106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94">
                <a:solidFill>
                  <a:schemeClr val="bg1"/>
                </a:solidFill>
                <a:latin typeface="Quicksand" panose="02000503000000000000" pitchFamily="2" charset="0"/>
              </a:defRPr>
            </a:lvl1pPr>
            <a:lvl2pPr marL="390952" indent="0" algn="ctr">
              <a:buNone/>
              <a:defRPr sz="1710"/>
            </a:lvl2pPr>
            <a:lvl3pPr marL="781903" indent="0" algn="ctr">
              <a:buNone/>
              <a:defRPr sz="1539"/>
            </a:lvl3pPr>
            <a:lvl4pPr marL="1172855" indent="0" algn="ctr">
              <a:buNone/>
              <a:defRPr sz="1368"/>
            </a:lvl4pPr>
            <a:lvl5pPr marL="1563807" indent="0" algn="ctr">
              <a:buNone/>
              <a:defRPr sz="1368"/>
            </a:lvl5pPr>
            <a:lvl6pPr marL="1954759" indent="0" algn="ctr">
              <a:buNone/>
              <a:defRPr sz="1368"/>
            </a:lvl6pPr>
            <a:lvl7pPr marL="2345710" indent="0" algn="ctr">
              <a:buNone/>
              <a:defRPr sz="1368"/>
            </a:lvl7pPr>
            <a:lvl8pPr marL="2736662" indent="0" algn="ctr">
              <a:buNone/>
              <a:defRPr sz="1368"/>
            </a:lvl8pPr>
            <a:lvl9pPr marL="3127614" indent="0" algn="ctr">
              <a:buNone/>
              <a:defRPr sz="1368"/>
            </a:lvl9pPr>
          </a:lstStyle>
          <a:p>
            <a:r>
              <a:rPr lang="en-US"/>
              <a:t>Click to add presenter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12703" y="5571045"/>
            <a:ext cx="3323116" cy="483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rgbClr val="009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847"/>
            <a:ext cx="6858000" cy="2386768"/>
          </a:xfrm>
          <a:prstGeom prst="rect">
            <a:avLst/>
          </a:prstGeom>
        </p:spPr>
        <p:txBody>
          <a:bodyPr anchor="b"/>
          <a:lstStyle>
            <a:lvl1pPr algn="ctr">
              <a:defRPr sz="5131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89081"/>
            <a:ext cx="6858000" cy="1068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94">
                <a:solidFill>
                  <a:schemeClr val="bg1"/>
                </a:solidFill>
                <a:latin typeface="Quicksand" panose="02000503000000000000" pitchFamily="2" charset="0"/>
              </a:defRPr>
            </a:lvl1pPr>
            <a:lvl2pPr marL="390952" indent="0" algn="ctr">
              <a:buNone/>
              <a:defRPr sz="1710"/>
            </a:lvl2pPr>
            <a:lvl3pPr marL="781903" indent="0" algn="ctr">
              <a:buNone/>
              <a:defRPr sz="1539"/>
            </a:lvl3pPr>
            <a:lvl4pPr marL="1172855" indent="0" algn="ctr">
              <a:buNone/>
              <a:defRPr sz="1368"/>
            </a:lvl4pPr>
            <a:lvl5pPr marL="1563807" indent="0" algn="ctr">
              <a:buNone/>
              <a:defRPr sz="1368"/>
            </a:lvl5pPr>
            <a:lvl6pPr marL="1954759" indent="0" algn="ctr">
              <a:buNone/>
              <a:defRPr sz="1368"/>
            </a:lvl6pPr>
            <a:lvl7pPr marL="2345710" indent="0" algn="ctr">
              <a:buNone/>
              <a:defRPr sz="1368"/>
            </a:lvl7pPr>
            <a:lvl8pPr marL="2736662" indent="0" algn="ctr">
              <a:buNone/>
              <a:defRPr sz="1368"/>
            </a:lvl8pPr>
            <a:lvl9pPr marL="3127614" indent="0" algn="ctr">
              <a:buNone/>
              <a:defRPr sz="1368"/>
            </a:lvl9pPr>
          </a:lstStyle>
          <a:p>
            <a:r>
              <a:rPr lang="en-US"/>
              <a:t>Click to add presenter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12703" y="5571045"/>
            <a:ext cx="3323116" cy="483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Add presentation date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1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">
    <p:bg>
      <p:bgPr>
        <a:solidFill>
          <a:srgbClr val="CB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/>
          <p:cNvSpPr txBox="1">
            <a:spLocks/>
          </p:cNvSpPr>
          <p:nvPr userDrawn="1"/>
        </p:nvSpPr>
        <p:spPr>
          <a:xfrm>
            <a:off x="857929" y="948310"/>
            <a:ext cx="2476048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860" defTabSz="781903">
              <a:lnSpc>
                <a:spcPts val="4724"/>
              </a:lnSpc>
            </a:pPr>
            <a:r>
              <a:rPr lang="en-GB" sz="4276" kern="0" spc="-304" dirty="0">
                <a:latin typeface="RunTogether"/>
                <a:cs typeface="RunTogether"/>
              </a:rPr>
              <a:t>Agenda</a:t>
            </a:r>
            <a:r>
              <a:rPr lang="en-GB" sz="4276" kern="0" spc="-304" dirty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599337"/>
            <a:ext cx="3388276" cy="362621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Quicksand" panose="02000503000000000000" pitchFamily="2" charset="0"/>
              </a:defRPr>
            </a:lvl1pPr>
          </a:lstStyle>
          <a:p>
            <a:pPr lvl="0"/>
            <a:r>
              <a:rPr lang="en-US"/>
              <a:t>Create contents list </a:t>
            </a:r>
          </a:p>
        </p:txBody>
      </p:sp>
    </p:spTree>
    <p:extLst>
      <p:ext uri="{BB962C8B-B14F-4D97-AF65-F5344CB8AC3E}">
        <p14:creationId xmlns:p14="http://schemas.microsoft.com/office/powerpoint/2010/main" val="64263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section divider">
    <p:bg>
      <p:bgPr>
        <a:solidFill>
          <a:srgbClr val="11A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053406" y="2668919"/>
            <a:ext cx="4300504" cy="1451063"/>
          </a:xfrm>
          <a:prstGeom prst="rect">
            <a:avLst/>
          </a:prstGeom>
        </p:spPr>
        <p:txBody>
          <a:bodyPr/>
          <a:lstStyle>
            <a:lvl1pPr>
              <a:defRPr sz="4276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section 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divider">
    <p:bg>
      <p:bgPr>
        <a:solidFill>
          <a:srgbClr val="E84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3406" y="2668919"/>
            <a:ext cx="4300504" cy="1451063"/>
          </a:xfrm>
          <a:prstGeom prst="rect">
            <a:avLst/>
          </a:prstGeom>
        </p:spPr>
        <p:txBody>
          <a:bodyPr/>
          <a:lstStyle>
            <a:lvl1pPr>
              <a:defRPr sz="4276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section 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divider">
    <p:bg>
      <p:bgPr>
        <a:solidFill>
          <a:srgbClr val="CB1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3406" y="2668919"/>
            <a:ext cx="4300504" cy="1451063"/>
          </a:xfrm>
          <a:prstGeom prst="rect">
            <a:avLst/>
          </a:prstGeom>
        </p:spPr>
        <p:txBody>
          <a:bodyPr/>
          <a:lstStyle>
            <a:lvl1pPr>
              <a:defRPr sz="4276">
                <a:solidFill>
                  <a:schemeClr val="bg1"/>
                </a:solidFill>
                <a:latin typeface="RunTogether" panose="00000500000000000000" pitchFamily="50" charset="0"/>
              </a:defRPr>
            </a:lvl1pPr>
          </a:lstStyle>
          <a:p>
            <a:r>
              <a:rPr lang="en-US"/>
              <a:t>Click to edit section title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90952" eaLnBrk="1" hangingPunct="1">
        <a:defRPr>
          <a:latin typeface="+mn-lt"/>
          <a:ea typeface="+mn-ea"/>
          <a:cs typeface="+mn-cs"/>
        </a:defRPr>
      </a:lvl2pPr>
      <a:lvl3pPr marL="781903" eaLnBrk="1" hangingPunct="1">
        <a:defRPr>
          <a:latin typeface="+mn-lt"/>
          <a:ea typeface="+mn-ea"/>
          <a:cs typeface="+mn-cs"/>
        </a:defRPr>
      </a:lvl3pPr>
      <a:lvl4pPr marL="1172855" eaLnBrk="1" hangingPunct="1">
        <a:defRPr>
          <a:latin typeface="+mn-lt"/>
          <a:ea typeface="+mn-ea"/>
          <a:cs typeface="+mn-cs"/>
        </a:defRPr>
      </a:lvl4pPr>
      <a:lvl5pPr marL="1563807" eaLnBrk="1" hangingPunct="1">
        <a:defRPr>
          <a:latin typeface="+mn-lt"/>
          <a:ea typeface="+mn-ea"/>
          <a:cs typeface="+mn-cs"/>
        </a:defRPr>
      </a:lvl5pPr>
      <a:lvl6pPr marL="1954759" eaLnBrk="1" hangingPunct="1">
        <a:defRPr>
          <a:latin typeface="+mn-lt"/>
          <a:ea typeface="+mn-ea"/>
          <a:cs typeface="+mn-cs"/>
        </a:defRPr>
      </a:lvl6pPr>
      <a:lvl7pPr marL="2345710" eaLnBrk="1" hangingPunct="1">
        <a:defRPr>
          <a:latin typeface="+mn-lt"/>
          <a:ea typeface="+mn-ea"/>
          <a:cs typeface="+mn-cs"/>
        </a:defRPr>
      </a:lvl7pPr>
      <a:lvl8pPr marL="2736662" eaLnBrk="1" hangingPunct="1">
        <a:defRPr>
          <a:latin typeface="+mn-lt"/>
          <a:ea typeface="+mn-ea"/>
          <a:cs typeface="+mn-cs"/>
        </a:defRPr>
      </a:lvl8pPr>
      <a:lvl9pPr marL="312761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90952" eaLnBrk="1" hangingPunct="1">
        <a:defRPr>
          <a:latin typeface="+mn-lt"/>
          <a:ea typeface="+mn-ea"/>
          <a:cs typeface="+mn-cs"/>
        </a:defRPr>
      </a:lvl2pPr>
      <a:lvl3pPr marL="781903" eaLnBrk="1" hangingPunct="1">
        <a:defRPr>
          <a:latin typeface="+mn-lt"/>
          <a:ea typeface="+mn-ea"/>
          <a:cs typeface="+mn-cs"/>
        </a:defRPr>
      </a:lvl3pPr>
      <a:lvl4pPr marL="1172855" eaLnBrk="1" hangingPunct="1">
        <a:defRPr>
          <a:latin typeface="+mn-lt"/>
          <a:ea typeface="+mn-ea"/>
          <a:cs typeface="+mn-cs"/>
        </a:defRPr>
      </a:lvl4pPr>
      <a:lvl5pPr marL="1563807" eaLnBrk="1" hangingPunct="1">
        <a:defRPr>
          <a:latin typeface="+mn-lt"/>
          <a:ea typeface="+mn-ea"/>
          <a:cs typeface="+mn-cs"/>
        </a:defRPr>
      </a:lvl5pPr>
      <a:lvl6pPr marL="1954759" eaLnBrk="1" hangingPunct="1">
        <a:defRPr>
          <a:latin typeface="+mn-lt"/>
          <a:ea typeface="+mn-ea"/>
          <a:cs typeface="+mn-cs"/>
        </a:defRPr>
      </a:lvl6pPr>
      <a:lvl7pPr marL="2345710" eaLnBrk="1" hangingPunct="1">
        <a:defRPr>
          <a:latin typeface="+mn-lt"/>
          <a:ea typeface="+mn-ea"/>
          <a:cs typeface="+mn-cs"/>
        </a:defRPr>
      </a:lvl7pPr>
      <a:lvl8pPr marL="2736662" eaLnBrk="1" hangingPunct="1">
        <a:defRPr>
          <a:latin typeface="+mn-lt"/>
          <a:ea typeface="+mn-ea"/>
          <a:cs typeface="+mn-cs"/>
        </a:defRPr>
      </a:lvl8pPr>
      <a:lvl9pPr marL="3127614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athletics.org/clubs-and-facilities/club-support-services/club-welfare/#contacts" TargetMode="External"/><Relationship Id="rId7" Type="http://schemas.openxmlformats.org/officeDocument/2006/relationships/hyperlink" Target="https://www.uka.org.uk/submit-a-concer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nglandathletics.org/clubs-and-facilities/club-support-services/club-welfare/club-welfare-roles-responsibilities/" TargetMode="External"/><Relationship Id="rId5" Type="http://schemas.openxmlformats.org/officeDocument/2006/relationships/hyperlink" Target="https://england-athletics-prod-assets-bucket.s3.amazonaws.com/2021/07/codes-of-conduct-booklet2021.pdf" TargetMode="External"/><Relationship Id="rId4" Type="http://schemas.openxmlformats.org/officeDocument/2006/relationships/hyperlink" Target="https://www.englandathletics.org/resourc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person, sport&#10;&#10;Description automatically generated">
            <a:extLst>
              <a:ext uri="{FF2B5EF4-FFF2-40B4-BE49-F238E27FC236}">
                <a16:creationId xmlns:a16="http://schemas.microsoft.com/office/drawing/2014/main" id="{46CFF209-4798-42B8-A791-871E04D53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8632D9-7B46-45FB-8188-1EA2F1056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06" y="5861029"/>
            <a:ext cx="3130711" cy="793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DE1D82-1274-4EAE-973F-1DBCA73E1679}"/>
              </a:ext>
            </a:extLst>
          </p:cNvPr>
          <p:cNvSpPr txBox="1"/>
          <p:nvPr/>
        </p:nvSpPr>
        <p:spPr>
          <a:xfrm>
            <a:off x="1571625" y="500063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RunTogether" panose="00000500000000000000"/>
                <a:cs typeface="Quire Sans" panose="020B0502040204020203" pitchFamily="34" charset="0"/>
              </a:rPr>
              <a:t>RunTogether Safeguarding</a:t>
            </a:r>
          </a:p>
        </p:txBody>
      </p:sp>
    </p:spTree>
    <p:extLst>
      <p:ext uri="{BB962C8B-B14F-4D97-AF65-F5344CB8AC3E}">
        <p14:creationId xmlns:p14="http://schemas.microsoft.com/office/powerpoint/2010/main" val="284590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RunTogether" panose="00000500000000000000"/>
              </a:rPr>
              <a:t>15 minutes to discuss the following within your group…..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RunTogether" panose="0000050000000000000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RunTogether" panose="00000500000000000000"/>
              </a:rPr>
              <a:t>What does your group already have in place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RunTogether" panose="00000500000000000000"/>
              </a:rPr>
              <a:t>Could you face any challenges with implementation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RunTogether" panose="00000500000000000000"/>
              </a:rPr>
              <a:t>What support might help you to overcome these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RunTogether" panose="0000050000000000000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RunTogether" panose="0000050000000000000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RunTogether" panose="00000500000000000000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GB" sz="1800" dirty="0">
                <a:latin typeface="RunTogether" panose="00000500000000000000"/>
              </a:rPr>
              <a:t>			</a:t>
            </a:r>
            <a:endParaRPr lang="en-GB" sz="18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52" y="319580"/>
            <a:ext cx="4952096" cy="882443"/>
          </a:xfrm>
        </p:spPr>
        <p:txBody>
          <a:bodyPr>
            <a:normAutofit/>
          </a:bodyPr>
          <a:lstStyle/>
          <a:p>
            <a:r>
              <a:rPr lang="en-GB" sz="3200" dirty="0"/>
              <a:t>Group Breakout</a:t>
            </a:r>
          </a:p>
        </p:txBody>
      </p:sp>
    </p:spTree>
    <p:extLst>
      <p:ext uri="{BB962C8B-B14F-4D97-AF65-F5344CB8AC3E}">
        <p14:creationId xmlns:p14="http://schemas.microsoft.com/office/powerpoint/2010/main" val="259492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spcAft>
                <a:spcPts val="600"/>
              </a:spcAft>
              <a:buNone/>
            </a:pPr>
            <a:endParaRPr lang="en-GB" sz="1800" dirty="0">
              <a:latin typeface="RunTogether" panose="00000500000000000000"/>
            </a:endParaRPr>
          </a:p>
          <a:p>
            <a:pPr marL="0" indent="0" algn="l" fontAlgn="base">
              <a:buNone/>
            </a:pPr>
            <a:r>
              <a:rPr lang="en-GB" sz="2400" b="1" dirty="0">
                <a:solidFill>
                  <a:schemeClr val="bg1"/>
                </a:solidFill>
                <a:latin typeface="RunTogether" panose="00000500000000000000"/>
              </a:rPr>
              <a:t>3 things from this evening </a:t>
            </a:r>
          </a:p>
          <a:p>
            <a:pPr marL="0" indent="0" algn="l" fontAlgn="base">
              <a:buNone/>
            </a:pPr>
            <a:endParaRPr lang="en-GB" sz="2400" b="1" dirty="0">
              <a:solidFill>
                <a:schemeClr val="bg1"/>
              </a:solidFill>
              <a:latin typeface="RunTogether" panose="00000500000000000000"/>
              <a:ea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RunTogether" panose="00000500000000000000"/>
                <a:ea typeface="Calibri" panose="020F0502020204030204" pitchFamily="34" charset="0"/>
              </a:rPr>
              <a:t>What can you go away and think about or implement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Training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unTogether" panose="00000500000000000000"/>
                <a:ea typeface="Calibri" panose="020F0502020204030204" pitchFamily="34" charset="0"/>
              </a:rPr>
              <a:t>Codes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Welfare officer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unTogether" panose="00000500000000000000"/>
                <a:ea typeface="Calibri" panose="020F0502020204030204" pitchFamily="34" charset="0"/>
              </a:rPr>
              <a:t>Culture 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Plan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??</a:t>
            </a:r>
            <a:endParaRPr lang="en-GB" sz="1800" b="1" dirty="0">
              <a:solidFill>
                <a:schemeClr val="bg1"/>
              </a:solidFill>
              <a:effectLst/>
              <a:latin typeface="RunTogether" panose="0000050000000000000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52" y="319580"/>
            <a:ext cx="4952096" cy="88244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Group Feedback </a:t>
            </a:r>
            <a:br>
              <a:rPr lang="en-GB" sz="28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507" y="1055946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RunTogether" panose="0000050000000000000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unTogether" panose="00000500000000000000"/>
              </a:rPr>
              <a:t>Staff – RunTogether Team, EA Staff, UKA staff - </a:t>
            </a:r>
            <a:r>
              <a:rPr lang="en-GB" dirty="0">
                <a:solidFill>
                  <a:schemeClr val="tx1"/>
                </a:solidFill>
                <a:latin typeface="RunTogether" panose="00000500000000000000"/>
                <a:hlinkClick r:id="rId3"/>
              </a:rPr>
              <a:t>https://www.englandathletics.org/clubs-and-facilities/club-support-services/club-welfare/#contacts</a:t>
            </a:r>
            <a:r>
              <a:rPr lang="en-GB" dirty="0">
                <a:solidFill>
                  <a:schemeClr val="tx1"/>
                </a:solidFill>
                <a:latin typeface="RunTogether" panose="00000500000000000000"/>
              </a:rPr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unTogether" panose="00000500000000000000"/>
              </a:rPr>
              <a:t>Club Welfare and Safeguarding Resources</a:t>
            </a:r>
            <a:r>
              <a:rPr lang="en-GB" dirty="0">
                <a:latin typeface="RunTogether" panose="00000500000000000000"/>
              </a:rPr>
              <a:t> </a:t>
            </a:r>
            <a:r>
              <a:rPr lang="en-GB" b="0" i="0" u="none" strike="noStrike" dirty="0">
                <a:solidFill>
                  <a:srgbClr val="404040"/>
                </a:solidFill>
                <a:effectLst/>
                <a:latin typeface="RunTogether" panose="00000500000000000000"/>
              </a:rPr>
              <a:t> </a:t>
            </a:r>
            <a:r>
              <a:rPr lang="en-GB" b="0" i="0" u="sng" strike="noStrike" dirty="0">
                <a:solidFill>
                  <a:srgbClr val="FF0000"/>
                </a:solidFill>
                <a:effectLst/>
                <a:latin typeface="RunTogether" panose="00000500000000000000"/>
                <a:hlinkClick r:id="rId4"/>
              </a:rPr>
              <a:t>https://www.englandathletics.org/resources/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 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UKA &amp; HCAF Codes of Conduct – Leaders/ Coaches and Runner   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  <a:hlinkClick r:id="rId5"/>
              </a:rPr>
              <a:t>https://england-athletics-prod-assets-bucket.s3.amazonaws.com/2021/07/codes-of-conduct-booklet2021.pdf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 </a:t>
            </a:r>
            <a:endParaRPr lang="en-GB" b="0" i="0" u="none" strike="noStrike" dirty="0">
              <a:solidFill>
                <a:srgbClr val="000000"/>
              </a:solidFill>
              <a:effectLst/>
              <a:latin typeface="RunTogether" panose="0000050000000000000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Access the UK Athletics &amp; HCAF Club Safeguarding code of conduct (for best practise)  -  https://www.englandathletics.org/resources/view/uk-athletics-hcaf-club-safeguarding-code-of-conduct/?from=1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Time to Listen Training - 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  <a:hlinkClick r:id="rId6"/>
              </a:rPr>
              <a:t>https://www.englandathletics.org/clubs-and-facilities/club-support-services/club-welfare/club-welfare-roles-responsibilities/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Reporting, Myconcern - 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  <a:hlinkClick r:id="rId7"/>
              </a:rPr>
              <a:t>https://www.uka.org.uk/submit-a-concern</a:t>
            </a: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RunTogether" panose="0000050000000000000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RunTogether" panose="00000500000000000000"/>
              </a:rPr>
              <a:t>Over the Coming Months the Leaders area of RunTogether will be update to help support Leaders and Groups with this area</a:t>
            </a:r>
            <a:endParaRPr lang="en-GB" dirty="0">
              <a:latin typeface="RunTogether" panose="0000050000000000000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52" y="319580"/>
            <a:ext cx="4952096" cy="882443"/>
          </a:xfrm>
        </p:spPr>
        <p:txBody>
          <a:bodyPr>
            <a:normAutofit/>
          </a:bodyPr>
          <a:lstStyle/>
          <a:p>
            <a:r>
              <a:rPr lang="en-GB" dirty="0"/>
              <a:t>Further Support – your not alone</a:t>
            </a:r>
          </a:p>
        </p:txBody>
      </p:sp>
    </p:spTree>
    <p:extLst>
      <p:ext uri="{BB962C8B-B14F-4D97-AF65-F5344CB8AC3E}">
        <p14:creationId xmlns:p14="http://schemas.microsoft.com/office/powerpoint/2010/main" val="366692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64F5B1-5533-2F45-87D2-896911E32106}"/>
              </a:ext>
            </a:extLst>
          </p:cNvPr>
          <p:cNvSpPr/>
          <p:nvPr/>
        </p:nvSpPr>
        <p:spPr>
          <a:xfrm>
            <a:off x="0" y="860514"/>
            <a:ext cx="9144000" cy="892601"/>
          </a:xfrm>
          <a:prstGeom prst="rect">
            <a:avLst/>
          </a:prstGeom>
          <a:solidFill>
            <a:srgbClr val="D12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490" y="1122860"/>
            <a:ext cx="7886700" cy="444474"/>
          </a:xfrm>
        </p:spPr>
        <p:txBody>
          <a:bodyPr lIns="0" tIns="0" rIns="0" bIns="0" anchor="t"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External support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5E550-D802-5F40-ADBA-FC01D932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91" y="1122859"/>
            <a:ext cx="590078" cy="444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5BEE3A-6FB7-FA48-A812-347DD96406A3}"/>
              </a:ext>
            </a:extLst>
          </p:cNvPr>
          <p:cNvSpPr txBox="1">
            <a:spLocks/>
          </p:cNvSpPr>
          <p:nvPr/>
        </p:nvSpPr>
        <p:spPr>
          <a:xfrm>
            <a:off x="491490" y="2097881"/>
            <a:ext cx="7886700" cy="3416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5355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External organisations that can also support</a:t>
            </a:r>
          </a:p>
          <a:p>
            <a:endParaRPr lang="en-US" sz="1800" b="1" dirty="0">
              <a:solidFill>
                <a:srgbClr val="535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800" b="1" dirty="0">
              <a:solidFill>
                <a:srgbClr val="535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800" b="1" dirty="0">
              <a:solidFill>
                <a:srgbClr val="53555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8" name="Picture 4" descr="Pentathlon GB - Over the last few years, the NSPCC's Child Protection in Sport  Unit (CPSU) has been running a Parents in Sport Week (PISW) to celebrate  the influential role parents have">
            <a:extLst>
              <a:ext uri="{FF2B5EF4-FFF2-40B4-BE49-F238E27FC236}">
                <a16:creationId xmlns:a16="http://schemas.microsoft.com/office/drawing/2014/main" id="{B9466BA0-67D8-45C6-8B9F-831E99EC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87" y="4490155"/>
            <a:ext cx="1707356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n-Craft-Trust-Safeguarding - London Sport">
            <a:extLst>
              <a:ext uri="{FF2B5EF4-FFF2-40B4-BE49-F238E27FC236}">
                <a16:creationId xmlns:a16="http://schemas.microsoft.com/office/drawing/2014/main" id="{B84003A2-04EB-452E-B135-A82B6532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5" y="2625328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K Athletics and Home Countries announce new strategy | UKRunChat">
            <a:extLst>
              <a:ext uri="{FF2B5EF4-FFF2-40B4-BE49-F238E27FC236}">
                <a16:creationId xmlns:a16="http://schemas.microsoft.com/office/drawing/2014/main" id="{E6078CF2-81F4-42EC-B9A4-4D29C9A3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1" y="2352746"/>
            <a:ext cx="2970338" cy="15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nd">
            <a:extLst>
              <a:ext uri="{FF2B5EF4-FFF2-40B4-BE49-F238E27FC236}">
                <a16:creationId xmlns:a16="http://schemas.microsoft.com/office/drawing/2014/main" id="{85FC660E-79B9-4774-A2B7-8CECDF04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66" y="4716580"/>
            <a:ext cx="1891934" cy="81731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B1FF4-A8FE-43B6-85EA-11C5452D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12" y="2770580"/>
            <a:ext cx="1551850" cy="116892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29305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E0DFC7F2-767D-4179-A141-6E530A9E8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1432" y="1471793"/>
            <a:ext cx="4721136" cy="47211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52" y="319580"/>
            <a:ext cx="4952096" cy="882443"/>
          </a:xfrm>
        </p:spPr>
        <p:txBody>
          <a:bodyPr>
            <a:normAutofit/>
          </a:bodyPr>
          <a:lstStyle/>
          <a:p>
            <a:r>
              <a:rPr lang="en-GB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73332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126F7-833B-4DD9-B546-500A08957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99337"/>
            <a:ext cx="3600400" cy="3626217"/>
          </a:xfrm>
        </p:spPr>
        <p:txBody>
          <a:bodyPr/>
          <a:lstStyle/>
          <a:p>
            <a:r>
              <a:rPr lang="en-GB" dirty="0"/>
              <a:t>For all questions, queries, comments please contact our support team @....</a:t>
            </a:r>
          </a:p>
          <a:p>
            <a:endParaRPr lang="en-GB" b="1" dirty="0"/>
          </a:p>
          <a:p>
            <a:r>
              <a:rPr lang="en-GB" b="1" dirty="0"/>
              <a:t>support@runtogether.co.uk</a:t>
            </a:r>
          </a:p>
          <a:p>
            <a:endParaRPr lang="en-GB" dirty="0"/>
          </a:p>
          <a:p>
            <a:r>
              <a:rPr lang="en-GB" dirty="0"/>
              <a:t>Join the conversation….</a:t>
            </a:r>
          </a:p>
          <a:p>
            <a:r>
              <a:rPr lang="en-GB" b="1" dirty="0"/>
              <a:t>Facebook RunTogetherSocial</a:t>
            </a:r>
          </a:p>
          <a:p>
            <a:r>
              <a:rPr lang="en-GB" b="1" dirty="0"/>
              <a:t>Twitter @RunTogether_</a:t>
            </a:r>
          </a:p>
          <a:p>
            <a:r>
              <a:rPr lang="en-GB" b="1" dirty="0"/>
              <a:t>Instagram @RunTogether_</a:t>
            </a:r>
          </a:p>
        </p:txBody>
      </p:sp>
    </p:spTree>
    <p:extLst>
      <p:ext uri="{BB962C8B-B14F-4D97-AF65-F5344CB8AC3E}">
        <p14:creationId xmlns:p14="http://schemas.microsoft.com/office/powerpoint/2010/main" val="343835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126F7-833B-4DD9-B546-500A08957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99337"/>
            <a:ext cx="3600400" cy="3626217"/>
          </a:xfrm>
        </p:spPr>
        <p:txBody>
          <a:bodyPr/>
          <a:lstStyle/>
          <a:p>
            <a:r>
              <a:rPr lang="en-GB" dirty="0"/>
              <a:t>For all questions, queries, comments please contact our support team @....</a:t>
            </a:r>
          </a:p>
          <a:p>
            <a:endParaRPr lang="en-GB" b="1" dirty="0"/>
          </a:p>
          <a:p>
            <a:r>
              <a:rPr lang="en-GB" b="1" dirty="0"/>
              <a:t>support@runtogether.co.uk</a:t>
            </a:r>
          </a:p>
          <a:p>
            <a:endParaRPr lang="en-GB" dirty="0"/>
          </a:p>
          <a:p>
            <a:r>
              <a:rPr lang="en-GB" dirty="0"/>
              <a:t>Join the conversation….</a:t>
            </a:r>
          </a:p>
          <a:p>
            <a:r>
              <a:rPr lang="en-GB" b="1" dirty="0"/>
              <a:t>Facebook RunTogetherSocial</a:t>
            </a:r>
          </a:p>
          <a:p>
            <a:r>
              <a:rPr lang="en-GB" b="1" dirty="0"/>
              <a:t>Twitter @RunTogether_</a:t>
            </a:r>
          </a:p>
          <a:p>
            <a:r>
              <a:rPr lang="en-GB" b="1" dirty="0"/>
              <a:t>Instagram @RunTogether_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8DF7B8-9CB6-4F96-BD01-10A2823FCF2B}"/>
              </a:ext>
            </a:extLst>
          </p:cNvPr>
          <p:cNvGrpSpPr/>
          <p:nvPr/>
        </p:nvGrpSpPr>
        <p:grpSpPr>
          <a:xfrm>
            <a:off x="128251" y="702697"/>
            <a:ext cx="8848725" cy="4876800"/>
            <a:chOff x="133473" y="903113"/>
            <a:chExt cx="8848725" cy="48768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9A58487-700C-43D1-BF53-07ED6049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73" y="903113"/>
              <a:ext cx="8848725" cy="4876800"/>
            </a:xfrm>
            <a:prstGeom prst="rect">
              <a:avLst/>
            </a:prstGeom>
          </p:spPr>
        </p:pic>
        <p:sp>
          <p:nvSpPr>
            <p:cNvPr id="37" name="Title 3">
              <a:extLst>
                <a:ext uri="{FF2B5EF4-FFF2-40B4-BE49-F238E27FC236}">
                  <a16:creationId xmlns:a16="http://schemas.microsoft.com/office/drawing/2014/main" id="{F8428629-168F-4AF3-827D-273FED9036AC}"/>
                </a:ext>
              </a:extLst>
            </p:cNvPr>
            <p:cNvSpPr txBox="1">
              <a:spLocks/>
            </p:cNvSpPr>
            <p:nvPr/>
          </p:nvSpPr>
          <p:spPr>
            <a:xfrm>
              <a:off x="1051670" y="2848355"/>
              <a:ext cx="6858000" cy="71145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300" b="1" dirty="0">
                  <a:solidFill>
                    <a:srgbClr val="53555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RunTogether Safeguarding</a:t>
              </a:r>
            </a:p>
          </p:txBody>
        </p:sp>
        <p:pic>
          <p:nvPicPr>
            <p:cNvPr id="38" name="Graphic 37" descr="Chat bubble outline">
              <a:extLst>
                <a:ext uri="{FF2B5EF4-FFF2-40B4-BE49-F238E27FC236}">
                  <a16:creationId xmlns:a16="http://schemas.microsoft.com/office/drawing/2014/main" id="{1E71FB99-8B9D-4F78-87A8-0D7F1751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33077" y="3940637"/>
              <a:ext cx="685800" cy="685800"/>
            </a:xfrm>
            <a:prstGeom prst="rect">
              <a:avLst/>
            </a:prstGeom>
          </p:spPr>
        </p:pic>
        <p:pic>
          <p:nvPicPr>
            <p:cNvPr id="39" name="Graphic 38" descr="Video camera outline">
              <a:extLst>
                <a:ext uri="{FF2B5EF4-FFF2-40B4-BE49-F238E27FC236}">
                  <a16:creationId xmlns:a16="http://schemas.microsoft.com/office/drawing/2014/main" id="{9875B520-6F07-41DD-A2CD-1493E399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2225" y="3902309"/>
              <a:ext cx="685800" cy="685800"/>
            </a:xfrm>
            <a:prstGeom prst="rect">
              <a:avLst/>
            </a:prstGeom>
          </p:spPr>
        </p:pic>
        <p:pic>
          <p:nvPicPr>
            <p:cNvPr id="40" name="Graphic 39" descr="Coffee outline">
              <a:extLst>
                <a:ext uri="{FF2B5EF4-FFF2-40B4-BE49-F238E27FC236}">
                  <a16:creationId xmlns:a16="http://schemas.microsoft.com/office/drawing/2014/main" id="{39190C75-5CE1-4A5F-95B5-6E1D4A7E1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68829" y="3807719"/>
              <a:ext cx="685800" cy="685800"/>
            </a:xfrm>
            <a:prstGeom prst="rect">
              <a:avLst/>
            </a:prstGeom>
          </p:spPr>
        </p:pic>
        <p:pic>
          <p:nvPicPr>
            <p:cNvPr id="41" name="Graphic 40" descr="Mute speaker outline">
              <a:extLst>
                <a:ext uri="{FF2B5EF4-FFF2-40B4-BE49-F238E27FC236}">
                  <a16:creationId xmlns:a16="http://schemas.microsoft.com/office/drawing/2014/main" id="{3E3BDC31-D8E6-4146-86AF-1B6B54914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11540" y="3902309"/>
              <a:ext cx="685800" cy="6858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07FEB87-FD21-4A24-86E3-D091A74B773A}"/>
                </a:ext>
              </a:extLst>
            </p:cNvPr>
            <p:cNvSpPr txBox="1"/>
            <p:nvPr/>
          </p:nvSpPr>
          <p:spPr>
            <a:xfrm>
              <a:off x="147638" y="4704473"/>
              <a:ext cx="139061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Introduce yourself in the chat, name, role and club</a:t>
              </a:r>
            </a:p>
            <a:p>
              <a:endParaRPr lang="en-GB" sz="1350" dirty="0"/>
            </a:p>
          </p:txBody>
        </p:sp>
        <p:pic>
          <p:nvPicPr>
            <p:cNvPr id="43" name="Graphic 42" descr="Smiling face outline with solid fill">
              <a:extLst>
                <a:ext uri="{FF2B5EF4-FFF2-40B4-BE49-F238E27FC236}">
                  <a16:creationId xmlns:a16="http://schemas.microsoft.com/office/drawing/2014/main" id="{CF899629-5980-4D88-83A4-3055E8E4C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0398" y="3919570"/>
              <a:ext cx="685800" cy="6858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4DAF88-B79D-4FBD-AD0E-5F7ADD831A0C}"/>
                </a:ext>
              </a:extLst>
            </p:cNvPr>
            <p:cNvSpPr txBox="1"/>
            <p:nvPr/>
          </p:nvSpPr>
          <p:spPr>
            <a:xfrm>
              <a:off x="1559134" y="4654765"/>
              <a:ext cx="1390612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 prevent background please mute for presentation.  </a:t>
              </a:r>
            </a:p>
            <a:p>
              <a:endParaRPr lang="en-GB" sz="135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36CFF5-1C89-452C-9DE9-1CFA35B324ED}"/>
                </a:ext>
              </a:extLst>
            </p:cNvPr>
            <p:cNvSpPr txBox="1"/>
            <p:nvPr/>
          </p:nvSpPr>
          <p:spPr>
            <a:xfrm>
              <a:off x="2963595" y="4693453"/>
              <a:ext cx="1390612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Its always nice to see smiley faces (use of camera is optional)</a:t>
              </a:r>
            </a:p>
            <a:p>
              <a:endParaRPr lang="en-GB" sz="135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56535B-8638-4A36-BF91-0712FEDED61B}"/>
                </a:ext>
              </a:extLst>
            </p:cNvPr>
            <p:cNvSpPr txBox="1"/>
            <p:nvPr/>
          </p:nvSpPr>
          <p:spPr>
            <a:xfrm>
              <a:off x="4480671" y="4704473"/>
              <a:ext cx="139061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Use the chat box to ask questions</a:t>
              </a:r>
            </a:p>
            <a:p>
              <a:endParaRPr lang="en-GB" sz="135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D41F99-3232-4F49-B948-037B8B2B134F}"/>
                </a:ext>
              </a:extLst>
            </p:cNvPr>
            <p:cNvSpPr txBox="1"/>
            <p:nvPr/>
          </p:nvSpPr>
          <p:spPr>
            <a:xfrm>
              <a:off x="6043211" y="4661054"/>
              <a:ext cx="1200969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 yourself comfortable and grab a refreshment</a:t>
              </a:r>
            </a:p>
            <a:p>
              <a:endParaRPr lang="en-GB" sz="1350" dirty="0"/>
            </a:p>
          </p:txBody>
        </p:sp>
        <p:pic>
          <p:nvPicPr>
            <p:cNvPr id="48" name="Graphic 47" descr="Questions outline">
              <a:extLst>
                <a:ext uri="{FF2B5EF4-FFF2-40B4-BE49-F238E27FC236}">
                  <a16:creationId xmlns:a16="http://schemas.microsoft.com/office/drawing/2014/main" id="{B32004E9-58BC-4E71-8DBD-B9C52218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19681" y="3816492"/>
              <a:ext cx="685800" cy="6858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816888-BE42-4D76-999F-1B74C418140D}"/>
                </a:ext>
              </a:extLst>
            </p:cNvPr>
            <p:cNvSpPr txBox="1"/>
            <p:nvPr/>
          </p:nvSpPr>
          <p:spPr>
            <a:xfrm>
              <a:off x="7574904" y="4571112"/>
              <a:ext cx="12009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There maybe an opportunity to come off mute and ask questions</a:t>
              </a:r>
            </a:p>
            <a:p>
              <a:endParaRPr lang="en-GB" sz="135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989521-DD7B-4409-B5A5-80342A046CA4}"/>
              </a:ext>
            </a:extLst>
          </p:cNvPr>
          <p:cNvSpPr txBox="1"/>
          <p:nvPr/>
        </p:nvSpPr>
        <p:spPr>
          <a:xfrm>
            <a:off x="3346235" y="1278503"/>
            <a:ext cx="304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RunTogether"/>
              </a:rPr>
              <a:t>Welcome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6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CD1C8-4F6E-40C3-B6D5-E6307BB2E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25" y="2016588"/>
            <a:ext cx="8192188" cy="3626217"/>
          </a:xfrm>
        </p:spPr>
        <p:txBody>
          <a:bodyPr/>
          <a:lstStyle/>
          <a:p>
            <a:pPr fontAlgn="base"/>
            <a:r>
              <a:rPr lang="en-GB" sz="2000" b="1" dirty="0">
                <a:effectLst/>
                <a:latin typeface="Lato" panose="020F0502020204030203"/>
                <a:ea typeface="Calibri" panose="020F0502020204030204" pitchFamily="34" charset="0"/>
              </a:rPr>
              <a:t>What is Safeguarding (Welfare &amp; Wellbeing) </a:t>
            </a:r>
          </a:p>
          <a:p>
            <a:pPr fontAlgn="base"/>
            <a:endParaRPr lang="en-GB" sz="2000" b="1" dirty="0">
              <a:latin typeface="Lato" panose="020F0502020204030203"/>
              <a:ea typeface="Calibri" panose="020F0502020204030204" pitchFamily="34" charset="0"/>
            </a:endParaRPr>
          </a:p>
          <a:p>
            <a:pPr fontAlgn="base"/>
            <a:r>
              <a:rPr lang="en-GB" sz="2000" b="1" dirty="0">
                <a:effectLst/>
                <a:latin typeface="Lato" panose="020F0502020204030203"/>
                <a:ea typeface="Calibri" panose="020F0502020204030204" pitchFamily="34" charset="0"/>
              </a:rPr>
              <a:t>Understand what RunTogether groups  should have in place for safeguarding. ​</a:t>
            </a:r>
          </a:p>
          <a:p>
            <a:pPr fontAlgn="base"/>
            <a:endParaRPr lang="en-GB" sz="2000" b="1" dirty="0">
              <a:effectLst/>
              <a:latin typeface="Lato" panose="020F0502020204030203"/>
              <a:ea typeface="Calibri" panose="020F0502020204030204" pitchFamily="34" charset="0"/>
            </a:endParaRPr>
          </a:p>
          <a:p>
            <a:pPr fontAlgn="base"/>
            <a:r>
              <a:rPr lang="en-GB" sz="2000" b="1" dirty="0">
                <a:effectLst/>
                <a:latin typeface="Lato" panose="020F0502020204030203"/>
                <a:ea typeface="Calibri" panose="020F0502020204030204" pitchFamily="34" charset="0"/>
              </a:rPr>
              <a:t>Explore any potentials challenges that the group or leaders may have in relation to safeguarding and formulate an action plan to overcome them. </a:t>
            </a:r>
            <a:r>
              <a:rPr lang="en-US" sz="2000" b="1" dirty="0">
                <a:effectLst/>
                <a:latin typeface="Lato" panose="020F0502020204030203"/>
                <a:ea typeface="Calibri" panose="020F0502020204030204" pitchFamily="34" charset="0"/>
              </a:rPr>
              <a:t>​</a:t>
            </a:r>
          </a:p>
          <a:p>
            <a:pPr fontAlgn="base"/>
            <a:endParaRPr lang="en-US" sz="2000" b="1" dirty="0">
              <a:latin typeface="Lato" panose="020F0502020204030203"/>
              <a:ea typeface="Calibri" panose="020F0502020204030204" pitchFamily="34" charset="0"/>
            </a:endParaRPr>
          </a:p>
          <a:p>
            <a:pPr fontAlgn="base"/>
            <a:r>
              <a:rPr lang="en-GB" sz="2000" b="1" dirty="0">
                <a:effectLst/>
                <a:latin typeface="Lato" panose="020F0502020204030203"/>
                <a:ea typeface="Calibri" panose="020F0502020204030204" pitchFamily="34" charset="0"/>
              </a:rPr>
              <a:t>Understand how to access further support to help groups and leaders with safeguarding.</a:t>
            </a:r>
          </a:p>
          <a:p>
            <a:r>
              <a:rPr lang="en-GB" sz="2000" dirty="0">
                <a:latin typeface="Lato" panose="020F050202020403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1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 algn="ctr">
              <a:spcAft>
                <a:spcPts val="600"/>
              </a:spcAft>
              <a:buNone/>
            </a:pPr>
            <a:endParaRPr lang="en-GB" sz="4000" dirty="0"/>
          </a:p>
          <a:p>
            <a:pPr marL="0" indent="0" algn="ctr" fontAlgn="base">
              <a:buNone/>
            </a:pPr>
            <a:r>
              <a:rPr lang="en-GB" sz="4000" b="1" dirty="0">
                <a:solidFill>
                  <a:schemeClr val="bg1"/>
                </a:solidFill>
                <a:effectLst/>
                <a:latin typeface="RunTogether" panose="00000500000000000000"/>
                <a:ea typeface="Calibri" panose="020F0502020204030204" pitchFamily="34" charset="0"/>
              </a:rPr>
              <a:t>What is Safeguarding?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9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8E76E-F167-4E9C-A8EF-0DD97FFF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1" i="0" dirty="0">
                <a:solidFill>
                  <a:schemeClr val="tx1"/>
                </a:solidFill>
                <a:effectLst/>
                <a:latin typeface="RunTogether" panose="00000500000000000000"/>
              </a:rPr>
              <a:t>Safeguarding</a:t>
            </a:r>
            <a:r>
              <a:rPr lang="en-US" b="0" i="0" dirty="0">
                <a:solidFill>
                  <a:schemeClr val="tx1"/>
                </a:solidFill>
                <a:effectLst/>
                <a:latin typeface="RunTogether" panose="00000500000000000000"/>
              </a:rPr>
              <a:t> is the action that is taken to promote the </a:t>
            </a:r>
            <a:r>
              <a:rPr lang="en-US" b="1" i="0" dirty="0">
                <a:solidFill>
                  <a:schemeClr val="tx1"/>
                </a:solidFill>
                <a:effectLst/>
                <a:latin typeface="RunTogether" panose="00000500000000000000"/>
              </a:rPr>
              <a:t>welfare</a:t>
            </a:r>
            <a:r>
              <a:rPr lang="en-US" b="0" i="0" dirty="0">
                <a:solidFill>
                  <a:schemeClr val="tx1"/>
                </a:solidFill>
                <a:effectLst/>
                <a:latin typeface="RunTogether" panose="00000500000000000000"/>
              </a:rPr>
              <a:t> of children / young people and vulnerable adults (Policies, Procedures, Codes)</a:t>
            </a:r>
          </a:p>
          <a:p>
            <a:pPr algn="l" rtl="0" fontAlgn="base"/>
            <a:endParaRPr lang="en-US" b="0" i="0" dirty="0">
              <a:solidFill>
                <a:schemeClr val="tx1"/>
              </a:solidFill>
              <a:effectLst/>
              <a:latin typeface="RunTogether" panose="00000500000000000000"/>
            </a:endParaRPr>
          </a:p>
          <a:p>
            <a:pPr algn="l" rtl="0" fontAlgn="base"/>
            <a:r>
              <a:rPr lang="en-US" b="1" dirty="0">
                <a:solidFill>
                  <a:schemeClr val="tx1"/>
                </a:solidFill>
                <a:latin typeface="RunTogether" panose="00000500000000000000"/>
              </a:rPr>
              <a:t>Welfare</a:t>
            </a:r>
            <a:r>
              <a:rPr lang="en-US" dirty="0">
                <a:solidFill>
                  <a:schemeClr val="tx1"/>
                </a:solidFill>
                <a:latin typeface="RunTogether" panose="00000500000000000000"/>
              </a:rPr>
              <a:t> </a:t>
            </a:r>
            <a:r>
              <a:rPr lang="en-US" i="0" dirty="0">
                <a:solidFill>
                  <a:srgbClr val="202124"/>
                </a:solidFill>
                <a:effectLst/>
                <a:latin typeface="RunTogether" panose="00000500000000000000"/>
              </a:rPr>
              <a:t>the good fortune, health, happiness, prosperity</a:t>
            </a:r>
            <a:r>
              <a:rPr lang="en-US" b="0" i="0" dirty="0">
                <a:solidFill>
                  <a:srgbClr val="202124"/>
                </a:solidFill>
                <a:effectLst/>
                <a:latin typeface="RunTogether" panose="00000500000000000000"/>
              </a:rPr>
              <a:t>, etc., of a person, group, or organization; </a:t>
            </a:r>
            <a:r>
              <a:rPr lang="en-US" b="1" i="0" dirty="0">
                <a:solidFill>
                  <a:srgbClr val="202124"/>
                </a:solidFill>
                <a:effectLst/>
                <a:latin typeface="RunTogether" panose="00000500000000000000"/>
              </a:rPr>
              <a:t>well-being</a:t>
            </a:r>
            <a:r>
              <a:rPr lang="en-US" b="0" i="0" dirty="0">
                <a:solidFill>
                  <a:srgbClr val="202124"/>
                </a:solidFill>
                <a:effectLst/>
                <a:latin typeface="RunTogether" panose="00000500000000000000"/>
              </a:rPr>
              <a:t>: to look after a ‘child or young person / adults' welfare; the physical or moral welfare of society. (Culture)</a:t>
            </a:r>
            <a:endParaRPr lang="en-US" dirty="0">
              <a:solidFill>
                <a:schemeClr val="tx1"/>
              </a:solidFill>
              <a:latin typeface="RunTogether" panose="00000500000000000000"/>
            </a:endParaRPr>
          </a:p>
          <a:p>
            <a:pPr algn="l" rtl="0" fontAlgn="base"/>
            <a:endParaRPr lang="en-US" b="0" i="0" dirty="0">
              <a:solidFill>
                <a:schemeClr val="tx1"/>
              </a:solidFill>
              <a:effectLst/>
              <a:latin typeface="RunTogether" panose="00000500000000000000"/>
            </a:endParaRPr>
          </a:p>
          <a:p>
            <a:pPr algn="l" rtl="0" fontAlgn="base"/>
            <a:r>
              <a:rPr lang="en-US" b="1" dirty="0">
                <a:solidFill>
                  <a:schemeClr val="tx1"/>
                </a:solidFill>
                <a:latin typeface="RunTogether" panose="00000500000000000000"/>
              </a:rPr>
              <a:t>Wellbeing</a:t>
            </a:r>
            <a:r>
              <a:rPr lang="en-US" dirty="0">
                <a:solidFill>
                  <a:schemeClr val="tx1"/>
                </a:solidFill>
                <a:latin typeface="RunTogether" panose="0000050000000000000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unTogether" panose="00000500000000000000"/>
              </a:rPr>
              <a:t>the state of being comfortable, healthy, or happy (Mental Health Champions)</a:t>
            </a:r>
            <a:endParaRPr lang="en-US" b="0" i="0" dirty="0">
              <a:solidFill>
                <a:schemeClr val="tx1"/>
              </a:solidFill>
              <a:effectLst/>
              <a:latin typeface="RunTogether" panose="00000500000000000000"/>
            </a:endParaRPr>
          </a:p>
          <a:p>
            <a:pPr algn="l" rtl="0" fontAlgn="base"/>
            <a:r>
              <a:rPr lang="en-US" b="0" i="0" dirty="0">
                <a:solidFill>
                  <a:srgbClr val="525455"/>
                </a:solidFill>
                <a:effectLst/>
                <a:latin typeface="RunTogether" panose="00000500000000000000"/>
              </a:rPr>
              <a:t> </a:t>
            </a:r>
            <a:endParaRPr lang="en-GB" dirty="0">
              <a:solidFill>
                <a:srgbClr val="000000"/>
              </a:solidFill>
              <a:latin typeface="RunTogether" panose="0000050000000000000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‘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Duty of Care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’ is a common law duty that applies to all individuals and organisations. </a:t>
            </a:r>
            <a:r>
              <a:rPr lang="en-US" b="0" i="0" dirty="0">
                <a:solidFill>
                  <a:srgbClr val="000000"/>
                </a:solidFill>
                <a:effectLst/>
                <a:latin typeface="RunTogether" panose="00000500000000000000"/>
              </a:rPr>
              <a:t>​</a:t>
            </a: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RunTogether" panose="00000500000000000000"/>
              </a:rPr>
              <a:t>​</a:t>
            </a:r>
          </a:p>
          <a:p>
            <a:pPr algn="l" rtl="0" fontAlgn="base"/>
            <a:r>
              <a:rPr lang="en-GB" b="1" i="0" u="sng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Everyone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RunTogether" panose="00000500000000000000"/>
              </a:rPr>
              <a:t> has a role to play in keeping others safe and all club members should know what to do if they have any concerns.</a:t>
            </a:r>
            <a:r>
              <a:rPr lang="en-GB" b="0" i="0" dirty="0">
                <a:solidFill>
                  <a:srgbClr val="000000"/>
                </a:solidFill>
                <a:effectLst/>
                <a:latin typeface="RunTogether" panose="00000500000000000000"/>
              </a:rPr>
              <a:t>​ (Culture)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8D0D57-4246-4ED9-9A81-D8C7C7F2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30210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 algn="ctr">
              <a:spcAft>
                <a:spcPts val="600"/>
              </a:spcAft>
              <a:buNone/>
            </a:pPr>
            <a:endParaRPr lang="en-GB" sz="4000" dirty="0"/>
          </a:p>
          <a:p>
            <a:pPr marL="0" indent="0" algn="ctr" fontAlgn="base">
              <a:buNone/>
            </a:pP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Safeguarding?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7A7D42-30AE-445D-A5D4-6B6BB0CE941B}"/>
              </a:ext>
            </a:extLst>
          </p:cNvPr>
          <p:cNvSpPr/>
          <p:nvPr/>
        </p:nvSpPr>
        <p:spPr>
          <a:xfrm>
            <a:off x="6333260" y="3452437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Social media comments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036CBA-DC04-4F5A-A5EA-C7E059260D79}"/>
              </a:ext>
            </a:extLst>
          </p:cNvPr>
          <p:cNvSpPr/>
          <p:nvPr/>
        </p:nvSpPr>
        <p:spPr>
          <a:xfrm>
            <a:off x="3363678" y="3452437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Stalking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77DE17-9293-46E0-8AAF-C170B4467F10}"/>
              </a:ext>
            </a:extLst>
          </p:cNvPr>
          <p:cNvSpPr/>
          <p:nvPr/>
        </p:nvSpPr>
        <p:spPr>
          <a:xfrm>
            <a:off x="1929414" y="5244749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Relationships breakdown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1471EA-B550-441B-B18F-DD150802373B}"/>
              </a:ext>
            </a:extLst>
          </p:cNvPr>
          <p:cNvSpPr/>
          <p:nvPr/>
        </p:nvSpPr>
        <p:spPr>
          <a:xfrm>
            <a:off x="386499" y="3429000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‘banter’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11366A-6771-46BD-A0F2-FC3D743749A4}"/>
              </a:ext>
            </a:extLst>
          </p:cNvPr>
          <p:cNvSpPr/>
          <p:nvPr/>
        </p:nvSpPr>
        <p:spPr>
          <a:xfrm>
            <a:off x="6365710" y="128229"/>
            <a:ext cx="2698811" cy="15535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bullying, radicalisation, sexual exploitation, grooming, allegations against staff, incidents of self-harm, forced marriage, and FGM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0907F9-E5F9-4A2A-92CC-46A058707C4C}"/>
              </a:ext>
            </a:extLst>
          </p:cNvPr>
          <p:cNvSpPr/>
          <p:nvPr/>
        </p:nvSpPr>
        <p:spPr>
          <a:xfrm>
            <a:off x="166227" y="228093"/>
            <a:ext cx="4112810" cy="2009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chemeClr val="bg1"/>
                </a:solidFill>
                <a:effectLst/>
                <a:latin typeface="RunTogether" panose="00000500000000000000"/>
              </a:rPr>
              <a:t>What are the six principles of safeguarding?</a:t>
            </a:r>
            <a:endParaRPr lang="en-US" sz="1600" b="0" i="0" dirty="0">
              <a:solidFill>
                <a:schemeClr val="bg1"/>
              </a:solidFill>
              <a:effectLst/>
              <a:latin typeface="RunTogether" panose="000005000000000000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Empowerment. People being supported and encouraged to make their own decisions and informed consent.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Prevention. It is better to take action before harm occurs.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Proportionality. The least intrusive response appropriate to the risk presented.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Protection.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Partnership.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RunTogether" panose="00000500000000000000"/>
              </a:rPr>
              <a:t>Accountability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A195A9-E292-4BDD-A1E9-C30BB95970D6}"/>
              </a:ext>
            </a:extLst>
          </p:cNvPr>
          <p:cNvSpPr/>
          <p:nvPr/>
        </p:nvSpPr>
        <p:spPr>
          <a:xfrm>
            <a:off x="4353539" y="1393374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effectLst/>
                <a:latin typeface="RunTogether" panose="00000500000000000000"/>
              </a:rPr>
              <a:t>protecting the health, wellbeing and human rights of adults at risk</a:t>
            </a:r>
            <a:endParaRPr lang="en-GB" sz="1600" dirty="0">
              <a:solidFill>
                <a:schemeClr val="bg1"/>
              </a:solidFill>
              <a:latin typeface="RunTogether" panose="0000050000000000000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162FB8-EE01-40CE-ACA5-D15041EC59EE}"/>
              </a:ext>
            </a:extLst>
          </p:cNvPr>
          <p:cNvSpPr/>
          <p:nvPr/>
        </p:nvSpPr>
        <p:spPr>
          <a:xfrm>
            <a:off x="4758952" y="5218642"/>
            <a:ext cx="1979721" cy="115409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Money </a:t>
            </a:r>
          </a:p>
        </p:txBody>
      </p:sp>
    </p:spTree>
    <p:extLst>
      <p:ext uri="{BB962C8B-B14F-4D97-AF65-F5344CB8AC3E}">
        <p14:creationId xmlns:p14="http://schemas.microsoft.com/office/powerpoint/2010/main" val="2769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 algn="ctr">
              <a:spcAft>
                <a:spcPts val="600"/>
              </a:spcAft>
              <a:buNone/>
            </a:pPr>
            <a:endParaRPr lang="en-GB" sz="4000" dirty="0"/>
          </a:p>
          <a:p>
            <a:pPr marL="0" indent="0" algn="ctr" fontAlgn="base">
              <a:buNone/>
            </a:pPr>
            <a:r>
              <a:rPr lang="en-GB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​</a:t>
            </a:r>
            <a:r>
              <a:rPr lang="en-GB" sz="4000" b="1" dirty="0">
                <a:solidFill>
                  <a:schemeClr val="bg1"/>
                </a:solidFill>
                <a:latin typeface="RunTogether" panose="00000500000000000000"/>
                <a:ea typeface="Calibri" panose="020F0502020204030204" pitchFamily="34" charset="0"/>
              </a:rPr>
              <a:t>Understand what RunTogether groups should have in place for safeguarding</a:t>
            </a:r>
            <a:endParaRPr lang="en-GB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58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sz="4000" dirty="0"/>
          </a:p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21" y="344288"/>
            <a:ext cx="7081421" cy="882443"/>
          </a:xfrm>
        </p:spPr>
        <p:txBody>
          <a:bodyPr>
            <a:noAutofit/>
          </a:bodyPr>
          <a:lstStyle/>
          <a:p>
            <a:r>
              <a:rPr lang="en-GB" sz="3200" dirty="0"/>
              <a:t>What do runners want to experience?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1191-E9E0-4E6F-A5AD-4EB370D9377E}"/>
              </a:ext>
            </a:extLst>
          </p:cNvPr>
          <p:cNvSpPr txBox="1"/>
          <p:nvPr/>
        </p:nvSpPr>
        <p:spPr>
          <a:xfrm>
            <a:off x="2286000" y="3246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5F3886-3AE6-4CEC-9D2D-D7B0BA49E7AB}"/>
              </a:ext>
            </a:extLst>
          </p:cNvPr>
          <p:cNvSpPr/>
          <p:nvPr/>
        </p:nvSpPr>
        <p:spPr>
          <a:xfrm>
            <a:off x="524121" y="1921764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Be happy, make friends, enjoy being in the groups and feel part of it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F35527-1536-4770-BDBE-B6546F2FA41A}"/>
              </a:ext>
            </a:extLst>
          </p:cNvPr>
          <p:cNvSpPr/>
          <p:nvPr/>
        </p:nvSpPr>
        <p:spPr>
          <a:xfrm>
            <a:off x="3379113" y="2859301"/>
            <a:ext cx="2379216" cy="1074198"/>
          </a:xfrm>
          <a:prstGeom prst="roundRect">
            <a:avLst/>
          </a:prstGeom>
          <a:solidFill>
            <a:srgbClr val="CB1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Safeguarding is putting things in place to protect all of this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380BA7-C583-48B0-9B42-EB73B2AA6D98}"/>
              </a:ext>
            </a:extLst>
          </p:cNvPr>
          <p:cNvSpPr/>
          <p:nvPr/>
        </p:nvSpPr>
        <p:spPr>
          <a:xfrm>
            <a:off x="628515" y="4005776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Improve and progress, and for this to be recognised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A1FD9F-CFB0-44A4-B11C-FF2BF33B0522}"/>
              </a:ext>
            </a:extLst>
          </p:cNvPr>
          <p:cNvSpPr/>
          <p:nvPr/>
        </p:nvSpPr>
        <p:spPr>
          <a:xfrm>
            <a:off x="3503400" y="5375926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Know who to speak to if I have a problem and have the trust that it will be dealt with fairly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35A77D-DD29-44BE-90B8-9FEC7CA4DBA1}"/>
              </a:ext>
            </a:extLst>
          </p:cNvPr>
          <p:cNvSpPr/>
          <p:nvPr/>
        </p:nvSpPr>
        <p:spPr>
          <a:xfrm>
            <a:off x="6136269" y="3944292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Feel safe and trust those in charge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BEB38A-D8A2-4D43-A82F-05F3CC0B5F94}"/>
              </a:ext>
            </a:extLst>
          </p:cNvPr>
          <p:cNvSpPr/>
          <p:nvPr/>
        </p:nvSpPr>
        <p:spPr>
          <a:xfrm>
            <a:off x="3451203" y="1121294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Welcomed and included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049996-320C-4B9A-997F-86ACE8FDAF5E}"/>
              </a:ext>
            </a:extLst>
          </p:cNvPr>
          <p:cNvSpPr/>
          <p:nvPr/>
        </p:nvSpPr>
        <p:spPr>
          <a:xfrm>
            <a:off x="6482678" y="1890540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Understand the way the group works and the opportunities I can take part in</a:t>
            </a:r>
          </a:p>
        </p:txBody>
      </p:sp>
    </p:spTree>
    <p:extLst>
      <p:ext uri="{BB962C8B-B14F-4D97-AF65-F5344CB8AC3E}">
        <p14:creationId xmlns:p14="http://schemas.microsoft.com/office/powerpoint/2010/main" val="331833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BC877-B24E-4B60-804B-D6940CE42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482074"/>
            <a:ext cx="8128986" cy="4610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sz="4000" dirty="0"/>
          </a:p>
          <a:p>
            <a:pPr marL="0" indent="0">
              <a:spcAft>
                <a:spcPts val="600"/>
              </a:spcAft>
              <a:buNone/>
            </a:pPr>
            <a:endParaRPr lang="en-GB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D53FD-13B1-414E-869C-61255B25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101" y="350707"/>
            <a:ext cx="5787419" cy="882443"/>
          </a:xfrm>
        </p:spPr>
        <p:txBody>
          <a:bodyPr>
            <a:normAutofit/>
          </a:bodyPr>
          <a:lstStyle/>
          <a:p>
            <a:r>
              <a:rPr lang="en-GB" dirty="0"/>
              <a:t>What does Safeguarding look like?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1191-E9E0-4E6F-A5AD-4EB370D9377E}"/>
              </a:ext>
            </a:extLst>
          </p:cNvPr>
          <p:cNvSpPr txBox="1"/>
          <p:nvPr/>
        </p:nvSpPr>
        <p:spPr>
          <a:xfrm>
            <a:off x="2286000" y="3246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5F3886-3AE6-4CEC-9D2D-D7B0BA49E7AB}"/>
              </a:ext>
            </a:extLst>
          </p:cNvPr>
          <p:cNvSpPr/>
          <p:nvPr/>
        </p:nvSpPr>
        <p:spPr>
          <a:xfrm>
            <a:off x="524121" y="1921764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Adopting and Sharing Policies and Procedures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F35527-1536-4770-BDBE-B6546F2FA41A}"/>
              </a:ext>
            </a:extLst>
          </p:cNvPr>
          <p:cNvSpPr/>
          <p:nvPr/>
        </p:nvSpPr>
        <p:spPr>
          <a:xfrm>
            <a:off x="3379113" y="2859301"/>
            <a:ext cx="2379216" cy="1074198"/>
          </a:xfrm>
          <a:prstGeom prst="roundRect">
            <a:avLst/>
          </a:prstGeom>
          <a:solidFill>
            <a:srgbClr val="CB1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Safeguarding is putting things in place to protect all of this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380BA7-C583-48B0-9B42-EB73B2AA6D98}"/>
              </a:ext>
            </a:extLst>
          </p:cNvPr>
          <p:cNvSpPr/>
          <p:nvPr/>
        </p:nvSpPr>
        <p:spPr>
          <a:xfrm>
            <a:off x="628515" y="4005776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Managing Concerns which may include reporting information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A1FD9F-CFB0-44A4-B11C-FF2BF33B0522}"/>
              </a:ext>
            </a:extLst>
          </p:cNvPr>
          <p:cNvSpPr/>
          <p:nvPr/>
        </p:nvSpPr>
        <p:spPr>
          <a:xfrm>
            <a:off x="3503400" y="5375926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Have a safe way for runners and volunteers to talk to someone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35A77D-DD29-44BE-90B8-9FEC7CA4DBA1}"/>
              </a:ext>
            </a:extLst>
          </p:cNvPr>
          <p:cNvSpPr/>
          <p:nvPr/>
        </p:nvSpPr>
        <p:spPr>
          <a:xfrm>
            <a:off x="6136269" y="3944292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Safely Recruiting and Training Volunteers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BEB38A-D8A2-4D43-A82F-05F3CC0B5F94}"/>
              </a:ext>
            </a:extLst>
          </p:cNvPr>
          <p:cNvSpPr/>
          <p:nvPr/>
        </p:nvSpPr>
        <p:spPr>
          <a:xfrm>
            <a:off x="3451203" y="1121294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Creating opportunities for members to give feedback and share ideas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049996-320C-4B9A-997F-86ACE8FDAF5E}"/>
              </a:ext>
            </a:extLst>
          </p:cNvPr>
          <p:cNvSpPr/>
          <p:nvPr/>
        </p:nvSpPr>
        <p:spPr>
          <a:xfrm>
            <a:off x="6482678" y="1890540"/>
            <a:ext cx="2379216" cy="1074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Regular Communication with Runners</a:t>
            </a:r>
          </a:p>
        </p:txBody>
      </p:sp>
    </p:spTree>
    <p:extLst>
      <p:ext uri="{BB962C8B-B14F-4D97-AF65-F5344CB8AC3E}">
        <p14:creationId xmlns:p14="http://schemas.microsoft.com/office/powerpoint/2010/main" val="83379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Together Marketing &amp; Communications Plan 2019 2020" id="{5DF79718-999B-462A-99D8-811593371391}" vid="{AC989714-899A-4FFC-B64C-60C911C974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B3B058B70BE4F9F9724804D5B4A63" ma:contentTypeVersion="12" ma:contentTypeDescription="Create a new document." ma:contentTypeScope="" ma:versionID="7615e5c41606d3d05ee28f6ccaf32c80">
  <xsd:schema xmlns:xsd="http://www.w3.org/2001/XMLSchema" xmlns:xs="http://www.w3.org/2001/XMLSchema" xmlns:p="http://schemas.microsoft.com/office/2006/metadata/properties" xmlns:ns2="e9e57b54-236b-46c2-a09b-5e4c81394f57" xmlns:ns3="018f47c4-4160-4596-baf5-d040de92650a" targetNamespace="http://schemas.microsoft.com/office/2006/metadata/properties" ma:root="true" ma:fieldsID="b906d138f423209c708e1ed80735cc1e" ns2:_="" ns3:_="">
    <xsd:import namespace="e9e57b54-236b-46c2-a09b-5e4c81394f57"/>
    <xsd:import namespace="018f47c4-4160-4596-baf5-d040de926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7b54-236b-46c2-a09b-5e4c81394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f47c4-4160-4596-baf5-d040de9265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099AB-6A3F-4E7B-A1D9-C5C769500954}">
  <ds:schemaRefs>
    <ds:schemaRef ds:uri="e9e57b54-236b-46c2-a09b-5e4c81394f57"/>
    <ds:schemaRef ds:uri="http://schemas.microsoft.com/office/2006/documentManagement/types"/>
    <ds:schemaRef ds:uri="018f47c4-4160-4596-baf5-d040de92650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D8F375-931E-4BC4-9408-AD539BCB50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8A34A-CF9F-4580-AB8F-C838556813A0}">
  <ds:schemaRefs>
    <ds:schemaRef ds:uri="018f47c4-4160-4596-baf5-d040de92650a"/>
    <ds:schemaRef ds:uri="e9e57b54-236b-46c2-a09b-5e4c81394f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967</Words>
  <Application>Microsoft Office PowerPoint</Application>
  <PresentationFormat>On-screen Show (4:3)</PresentationFormat>
  <Paragraphs>150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</vt:lpstr>
      <vt:lpstr>Calibri</vt:lpstr>
      <vt:lpstr>Lato</vt:lpstr>
      <vt:lpstr>Quicksand</vt:lpstr>
      <vt:lpstr>RunTogether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What?</vt:lpstr>
      <vt:lpstr>PowerPoint Presentation</vt:lpstr>
      <vt:lpstr>PowerPoint Presentation</vt:lpstr>
      <vt:lpstr>What do runners want to experience?</vt:lpstr>
      <vt:lpstr>What does Safeguarding look like?</vt:lpstr>
      <vt:lpstr>Group Breakout</vt:lpstr>
      <vt:lpstr>Group Feedback  </vt:lpstr>
      <vt:lpstr>Further Support – your not alone</vt:lpstr>
      <vt:lpstr>External support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Parkinson</dc:creator>
  <cp:lastModifiedBy>Tina Williamson</cp:lastModifiedBy>
  <cp:revision>17</cp:revision>
  <dcterms:created xsi:type="dcterms:W3CDTF">2020-11-19T16:15:58Z</dcterms:created>
  <dcterms:modified xsi:type="dcterms:W3CDTF">2021-08-09T15:45:30Z</dcterms:modified>
</cp:coreProperties>
</file>